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9" r:id="rId2"/>
    <p:sldId id="278" r:id="rId3"/>
    <p:sldId id="280" r:id="rId4"/>
    <p:sldId id="258" r:id="rId5"/>
    <p:sldId id="281" r:id="rId6"/>
    <p:sldId id="267" r:id="rId7"/>
    <p:sldId id="274" r:id="rId8"/>
    <p:sldId id="275" r:id="rId9"/>
    <p:sldId id="276" r:id="rId10"/>
    <p:sldId id="277" r:id="rId11"/>
    <p:sldId id="282" r:id="rId12"/>
    <p:sldId id="261" r:id="rId13"/>
    <p:sldId id="265" r:id="rId14"/>
    <p:sldId id="262" r:id="rId15"/>
    <p:sldId id="263" r:id="rId16"/>
    <p:sldId id="266" r:id="rId17"/>
    <p:sldId id="284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6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9D698-6262-4A41-9580-F74E9840B849}" v="7" dt="2023-11-26T23:33:49.085"/>
    <p1510:client id="{13E71719-7BE5-BBD5-79FA-4403EC8EDC9A}" v="279" dt="2023-11-27T00:20:30.052"/>
    <p1510:client id="{25073806-29E5-4C14-A92F-B800C24CD478}" v="11" dt="2023-11-26T23:35:47.859"/>
    <p1510:client id="{5677525F-03AB-9135-2697-A950E224D123}" v="241" dt="2023-11-27T00:20:26.317"/>
    <p1510:client id="{6813AA63-BA48-6099-8596-46CE4A1453B3}" v="787" dt="2023-11-26T04:51:51.653"/>
    <p1510:client id="{A4C26EAE-F5FA-0E1F-CD1B-DED78A7FAA72}" v="12" dt="2023-11-26T22:52:42.072"/>
    <p1510:client id="{AA814BFA-6214-B477-96DC-B842DABA7E80}" v="126" dt="2023-11-26T04:54:30.662"/>
    <p1510:client id="{CD3999E3-B11C-91A7-A17D-C4673732A2F4}" v="26" dt="2023-11-26T22:50:26.358"/>
    <p1510:client id="{F02F40E0-0B34-1422-2CB6-6A44690542C6}" v="24" dt="2023-11-27T00:34:59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3C22A-E64C-4E52-8128-683CDE7A02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FE04537-B3BC-4636-8F33-778F091CD3AC}">
      <dgm:prSet/>
      <dgm:spPr/>
      <dgm:t>
        <a:bodyPr/>
        <a:lstStyle/>
        <a:p>
          <a:r>
            <a:rPr lang="en-US"/>
            <a:t>Total Story Points Planned : 40</a:t>
          </a:r>
        </a:p>
      </dgm:t>
    </dgm:pt>
    <dgm:pt modelId="{E11014A7-1AF3-4B31-8C53-872C1D13457C}" type="parTrans" cxnId="{05B0B5AB-AAD4-4340-A804-6B382BC9A5DF}">
      <dgm:prSet/>
      <dgm:spPr/>
      <dgm:t>
        <a:bodyPr/>
        <a:lstStyle/>
        <a:p>
          <a:endParaRPr lang="en-US"/>
        </a:p>
      </dgm:t>
    </dgm:pt>
    <dgm:pt modelId="{B4085056-278C-4870-96BE-0EA66F52B917}" type="sibTrans" cxnId="{05B0B5AB-AAD4-4340-A804-6B382BC9A5DF}">
      <dgm:prSet/>
      <dgm:spPr/>
      <dgm:t>
        <a:bodyPr/>
        <a:lstStyle/>
        <a:p>
          <a:endParaRPr lang="en-US"/>
        </a:p>
      </dgm:t>
    </dgm:pt>
    <dgm:pt modelId="{7CC2601F-78BE-41E6-BE47-64C62A1566BB}">
      <dgm:prSet/>
      <dgm:spPr/>
      <dgm:t>
        <a:bodyPr/>
        <a:lstStyle/>
        <a:p>
          <a:r>
            <a:rPr lang="en-US"/>
            <a:t>Story Points Achieved: 40</a:t>
          </a:r>
        </a:p>
      </dgm:t>
    </dgm:pt>
    <dgm:pt modelId="{EDF24750-E2E3-4718-AB0C-EEE6E63AA4B1}" type="parTrans" cxnId="{8515CB8B-D445-4013-8559-809F71ADDD17}">
      <dgm:prSet/>
      <dgm:spPr/>
      <dgm:t>
        <a:bodyPr/>
        <a:lstStyle/>
        <a:p>
          <a:endParaRPr lang="en-US"/>
        </a:p>
      </dgm:t>
    </dgm:pt>
    <dgm:pt modelId="{5C7E15D9-0876-4E1C-98C3-B7DEA80AB7DB}" type="sibTrans" cxnId="{8515CB8B-D445-4013-8559-809F71ADDD17}">
      <dgm:prSet/>
      <dgm:spPr/>
      <dgm:t>
        <a:bodyPr/>
        <a:lstStyle/>
        <a:p>
          <a:endParaRPr lang="en-US"/>
        </a:p>
      </dgm:t>
    </dgm:pt>
    <dgm:pt modelId="{BF0E7262-7311-416D-9A2B-69EBC8CDB263}">
      <dgm:prSet/>
      <dgm:spPr/>
      <dgm:t>
        <a:bodyPr/>
        <a:lstStyle/>
        <a:p>
          <a:r>
            <a:rPr lang="en-US"/>
            <a:t>Completion rate : 100 %</a:t>
          </a:r>
        </a:p>
      </dgm:t>
    </dgm:pt>
    <dgm:pt modelId="{C6177FE8-BDE6-44D6-B33F-B3D5A895B46C}" type="parTrans" cxnId="{8C0217BA-9047-4CB8-B085-3DFA4ACB33F6}">
      <dgm:prSet/>
      <dgm:spPr/>
      <dgm:t>
        <a:bodyPr/>
        <a:lstStyle/>
        <a:p>
          <a:endParaRPr lang="en-US"/>
        </a:p>
      </dgm:t>
    </dgm:pt>
    <dgm:pt modelId="{684E2372-1077-48DA-A163-0040999BBD64}" type="sibTrans" cxnId="{8C0217BA-9047-4CB8-B085-3DFA4ACB33F6}">
      <dgm:prSet/>
      <dgm:spPr/>
      <dgm:t>
        <a:bodyPr/>
        <a:lstStyle/>
        <a:p>
          <a:endParaRPr lang="en-US"/>
        </a:p>
      </dgm:t>
    </dgm:pt>
    <dgm:pt modelId="{A5B2165A-D478-4BCC-9303-EA70C880CC8F}">
      <dgm:prSet/>
      <dgm:spPr/>
      <dgm:t>
        <a:bodyPr/>
        <a:lstStyle/>
        <a:p>
          <a:r>
            <a:rPr lang="en-US"/>
            <a:t>Number of Given User Stories: 11 </a:t>
          </a:r>
        </a:p>
      </dgm:t>
    </dgm:pt>
    <dgm:pt modelId="{73A9868B-3C7D-42B2-AEB7-E3A7890E965B}" type="parTrans" cxnId="{3B5845A3-27C1-49F6-B7AE-B19D2A25066F}">
      <dgm:prSet/>
      <dgm:spPr/>
      <dgm:t>
        <a:bodyPr/>
        <a:lstStyle/>
        <a:p>
          <a:endParaRPr lang="en-US"/>
        </a:p>
      </dgm:t>
    </dgm:pt>
    <dgm:pt modelId="{D4DEE4DB-56EA-4A0F-80C4-5465017A6721}" type="sibTrans" cxnId="{3B5845A3-27C1-49F6-B7AE-B19D2A25066F}">
      <dgm:prSet/>
      <dgm:spPr/>
      <dgm:t>
        <a:bodyPr/>
        <a:lstStyle/>
        <a:p>
          <a:endParaRPr lang="en-US"/>
        </a:p>
      </dgm:t>
    </dgm:pt>
    <dgm:pt modelId="{E8CEE010-FE53-4A78-852E-92BE9C893959}">
      <dgm:prSet/>
      <dgm:spPr/>
      <dgm:t>
        <a:bodyPr/>
        <a:lstStyle/>
        <a:p>
          <a:r>
            <a:rPr lang="en-US"/>
            <a:t>Sprint Duration : 2 weeks (Agile Methodology)</a:t>
          </a:r>
        </a:p>
      </dgm:t>
    </dgm:pt>
    <dgm:pt modelId="{A055132F-9E6E-411C-B95A-AAC93EB4F3E5}" type="parTrans" cxnId="{C2B77FF9-8B83-4CF2-8A12-8DF7A92FD9CF}">
      <dgm:prSet/>
      <dgm:spPr/>
      <dgm:t>
        <a:bodyPr/>
        <a:lstStyle/>
        <a:p>
          <a:endParaRPr lang="en-US"/>
        </a:p>
      </dgm:t>
    </dgm:pt>
    <dgm:pt modelId="{FE091C2F-0431-46FC-B7A3-7E342D978367}" type="sibTrans" cxnId="{C2B77FF9-8B83-4CF2-8A12-8DF7A92FD9CF}">
      <dgm:prSet/>
      <dgm:spPr/>
      <dgm:t>
        <a:bodyPr/>
        <a:lstStyle/>
        <a:p>
          <a:endParaRPr lang="en-US"/>
        </a:p>
      </dgm:t>
    </dgm:pt>
    <dgm:pt modelId="{1319414B-E85A-4C94-BF50-6F24AC373B1C}">
      <dgm:prSet/>
      <dgm:spPr/>
      <dgm:t>
        <a:bodyPr/>
        <a:lstStyle/>
        <a:p>
          <a:r>
            <a:rPr lang="en-US"/>
            <a:t>Milestones Accomplished : 4 </a:t>
          </a:r>
        </a:p>
      </dgm:t>
    </dgm:pt>
    <dgm:pt modelId="{C89FAF69-5262-4031-9545-66D815AFFC45}" type="parTrans" cxnId="{8C6BF699-CB34-4E54-B3A9-4AD5CDCF1DDB}">
      <dgm:prSet/>
      <dgm:spPr/>
      <dgm:t>
        <a:bodyPr/>
        <a:lstStyle/>
        <a:p>
          <a:endParaRPr lang="en-US"/>
        </a:p>
      </dgm:t>
    </dgm:pt>
    <dgm:pt modelId="{2B4388D1-2898-4CF2-94F7-CCAA9F34EFD4}" type="sibTrans" cxnId="{8C6BF699-CB34-4E54-B3A9-4AD5CDCF1DDB}">
      <dgm:prSet/>
      <dgm:spPr/>
      <dgm:t>
        <a:bodyPr/>
        <a:lstStyle/>
        <a:p>
          <a:endParaRPr lang="en-US"/>
        </a:p>
      </dgm:t>
    </dgm:pt>
    <dgm:pt modelId="{2D516A9F-2749-4297-BC1A-CDF3F7A3BAAA}" type="pres">
      <dgm:prSet presAssocID="{89C3C22A-E64C-4E52-8128-683CDE7A02FF}" presName="vert0" presStyleCnt="0">
        <dgm:presLayoutVars>
          <dgm:dir/>
          <dgm:animOne val="branch"/>
          <dgm:animLvl val="lvl"/>
        </dgm:presLayoutVars>
      </dgm:prSet>
      <dgm:spPr/>
    </dgm:pt>
    <dgm:pt modelId="{97E7EF0D-7A3A-44EF-BC0C-9259F4336174}" type="pres">
      <dgm:prSet presAssocID="{CFE04537-B3BC-4636-8F33-778F091CD3AC}" presName="thickLine" presStyleLbl="alignNode1" presStyleIdx="0" presStyleCnt="6"/>
      <dgm:spPr/>
    </dgm:pt>
    <dgm:pt modelId="{4C800AD1-B9C9-40EF-AE40-BAB619B3EAEC}" type="pres">
      <dgm:prSet presAssocID="{CFE04537-B3BC-4636-8F33-778F091CD3AC}" presName="horz1" presStyleCnt="0"/>
      <dgm:spPr/>
    </dgm:pt>
    <dgm:pt modelId="{B349E657-8304-4790-AF70-2FD3957D18A5}" type="pres">
      <dgm:prSet presAssocID="{CFE04537-B3BC-4636-8F33-778F091CD3AC}" presName="tx1" presStyleLbl="revTx" presStyleIdx="0" presStyleCnt="6"/>
      <dgm:spPr/>
    </dgm:pt>
    <dgm:pt modelId="{E24AFBB5-71A0-43CD-A6F4-EA87E1EBCC98}" type="pres">
      <dgm:prSet presAssocID="{CFE04537-B3BC-4636-8F33-778F091CD3AC}" presName="vert1" presStyleCnt="0"/>
      <dgm:spPr/>
    </dgm:pt>
    <dgm:pt modelId="{1A62F392-4E7B-441C-9A22-70543CC6647C}" type="pres">
      <dgm:prSet presAssocID="{7CC2601F-78BE-41E6-BE47-64C62A1566BB}" presName="thickLine" presStyleLbl="alignNode1" presStyleIdx="1" presStyleCnt="6"/>
      <dgm:spPr/>
    </dgm:pt>
    <dgm:pt modelId="{1F23CDBC-AAFD-402C-9059-1AC0EBA69F94}" type="pres">
      <dgm:prSet presAssocID="{7CC2601F-78BE-41E6-BE47-64C62A1566BB}" presName="horz1" presStyleCnt="0"/>
      <dgm:spPr/>
    </dgm:pt>
    <dgm:pt modelId="{54F9EC26-6606-4F8F-BCF9-05B57569341D}" type="pres">
      <dgm:prSet presAssocID="{7CC2601F-78BE-41E6-BE47-64C62A1566BB}" presName="tx1" presStyleLbl="revTx" presStyleIdx="1" presStyleCnt="6"/>
      <dgm:spPr/>
    </dgm:pt>
    <dgm:pt modelId="{649131E4-4578-41F3-8975-5D2645AE7EB7}" type="pres">
      <dgm:prSet presAssocID="{7CC2601F-78BE-41E6-BE47-64C62A1566BB}" presName="vert1" presStyleCnt="0"/>
      <dgm:spPr/>
    </dgm:pt>
    <dgm:pt modelId="{BE33F75E-66DC-4D3F-9F1E-3EC52B570A82}" type="pres">
      <dgm:prSet presAssocID="{BF0E7262-7311-416D-9A2B-69EBC8CDB263}" presName="thickLine" presStyleLbl="alignNode1" presStyleIdx="2" presStyleCnt="6"/>
      <dgm:spPr/>
    </dgm:pt>
    <dgm:pt modelId="{E28DFA57-B005-4127-A60B-A33F1FEE4CC9}" type="pres">
      <dgm:prSet presAssocID="{BF0E7262-7311-416D-9A2B-69EBC8CDB263}" presName="horz1" presStyleCnt="0"/>
      <dgm:spPr/>
    </dgm:pt>
    <dgm:pt modelId="{C2C361BD-AC9D-40A2-89DD-63DBA1333F85}" type="pres">
      <dgm:prSet presAssocID="{BF0E7262-7311-416D-9A2B-69EBC8CDB263}" presName="tx1" presStyleLbl="revTx" presStyleIdx="2" presStyleCnt="6"/>
      <dgm:spPr/>
    </dgm:pt>
    <dgm:pt modelId="{819A0890-1A12-4839-8E43-CF4E5D6B67F6}" type="pres">
      <dgm:prSet presAssocID="{BF0E7262-7311-416D-9A2B-69EBC8CDB263}" presName="vert1" presStyleCnt="0"/>
      <dgm:spPr/>
    </dgm:pt>
    <dgm:pt modelId="{611AC46A-8961-475F-B9FD-FF1C023B5BE7}" type="pres">
      <dgm:prSet presAssocID="{A5B2165A-D478-4BCC-9303-EA70C880CC8F}" presName="thickLine" presStyleLbl="alignNode1" presStyleIdx="3" presStyleCnt="6"/>
      <dgm:spPr/>
    </dgm:pt>
    <dgm:pt modelId="{651A3D84-C6D8-44A8-91A8-BF0028002F82}" type="pres">
      <dgm:prSet presAssocID="{A5B2165A-D478-4BCC-9303-EA70C880CC8F}" presName="horz1" presStyleCnt="0"/>
      <dgm:spPr/>
    </dgm:pt>
    <dgm:pt modelId="{A03411F5-EBBB-4C22-81AF-4652E8E4D008}" type="pres">
      <dgm:prSet presAssocID="{A5B2165A-D478-4BCC-9303-EA70C880CC8F}" presName="tx1" presStyleLbl="revTx" presStyleIdx="3" presStyleCnt="6"/>
      <dgm:spPr/>
    </dgm:pt>
    <dgm:pt modelId="{39F6A87F-378F-4692-95ED-117270B369C2}" type="pres">
      <dgm:prSet presAssocID="{A5B2165A-D478-4BCC-9303-EA70C880CC8F}" presName="vert1" presStyleCnt="0"/>
      <dgm:spPr/>
    </dgm:pt>
    <dgm:pt modelId="{68C3ADCE-A94D-48CC-813D-7F9315F905F7}" type="pres">
      <dgm:prSet presAssocID="{E8CEE010-FE53-4A78-852E-92BE9C893959}" presName="thickLine" presStyleLbl="alignNode1" presStyleIdx="4" presStyleCnt="6"/>
      <dgm:spPr/>
    </dgm:pt>
    <dgm:pt modelId="{A50275C1-FAF7-4095-ACF1-5C630EAE53C3}" type="pres">
      <dgm:prSet presAssocID="{E8CEE010-FE53-4A78-852E-92BE9C893959}" presName="horz1" presStyleCnt="0"/>
      <dgm:spPr/>
    </dgm:pt>
    <dgm:pt modelId="{44CD813D-1DC6-42F8-961D-DA96D2F6D2CE}" type="pres">
      <dgm:prSet presAssocID="{E8CEE010-FE53-4A78-852E-92BE9C893959}" presName="tx1" presStyleLbl="revTx" presStyleIdx="4" presStyleCnt="6"/>
      <dgm:spPr/>
    </dgm:pt>
    <dgm:pt modelId="{B0E172A0-6C12-4119-9251-B11B4B8582B8}" type="pres">
      <dgm:prSet presAssocID="{E8CEE010-FE53-4A78-852E-92BE9C893959}" presName="vert1" presStyleCnt="0"/>
      <dgm:spPr/>
    </dgm:pt>
    <dgm:pt modelId="{EEA87C5F-6DC0-475E-93ED-EF11D56F61C5}" type="pres">
      <dgm:prSet presAssocID="{1319414B-E85A-4C94-BF50-6F24AC373B1C}" presName="thickLine" presStyleLbl="alignNode1" presStyleIdx="5" presStyleCnt="6"/>
      <dgm:spPr/>
    </dgm:pt>
    <dgm:pt modelId="{71D1185D-22A7-4EEC-A61C-141997F33FE2}" type="pres">
      <dgm:prSet presAssocID="{1319414B-E85A-4C94-BF50-6F24AC373B1C}" presName="horz1" presStyleCnt="0"/>
      <dgm:spPr/>
    </dgm:pt>
    <dgm:pt modelId="{030B3809-8367-45D7-843B-C32BD24E4782}" type="pres">
      <dgm:prSet presAssocID="{1319414B-E85A-4C94-BF50-6F24AC373B1C}" presName="tx1" presStyleLbl="revTx" presStyleIdx="5" presStyleCnt="6"/>
      <dgm:spPr/>
    </dgm:pt>
    <dgm:pt modelId="{C376F562-2AD0-4BE9-9E88-F24EF04ED5B7}" type="pres">
      <dgm:prSet presAssocID="{1319414B-E85A-4C94-BF50-6F24AC373B1C}" presName="vert1" presStyleCnt="0"/>
      <dgm:spPr/>
    </dgm:pt>
  </dgm:ptLst>
  <dgm:cxnLst>
    <dgm:cxn modelId="{E7A87100-D484-41EB-870F-7272DB60ABA9}" type="presOf" srcId="{CFE04537-B3BC-4636-8F33-778F091CD3AC}" destId="{B349E657-8304-4790-AF70-2FD3957D18A5}" srcOrd="0" destOrd="0" presId="urn:microsoft.com/office/officeart/2008/layout/LinedList"/>
    <dgm:cxn modelId="{7532EE00-3ABE-496B-A056-9765ECB75C54}" type="presOf" srcId="{7CC2601F-78BE-41E6-BE47-64C62A1566BB}" destId="{54F9EC26-6606-4F8F-BCF9-05B57569341D}" srcOrd="0" destOrd="0" presId="urn:microsoft.com/office/officeart/2008/layout/LinedList"/>
    <dgm:cxn modelId="{EDC8DF21-7B90-48EB-8299-7586B99605EF}" type="presOf" srcId="{E8CEE010-FE53-4A78-852E-92BE9C893959}" destId="{44CD813D-1DC6-42F8-961D-DA96D2F6D2CE}" srcOrd="0" destOrd="0" presId="urn:microsoft.com/office/officeart/2008/layout/LinedList"/>
    <dgm:cxn modelId="{7947545F-6CE7-47F7-BCCF-5BE2E93E0231}" type="presOf" srcId="{89C3C22A-E64C-4E52-8128-683CDE7A02FF}" destId="{2D516A9F-2749-4297-BC1A-CDF3F7A3BAAA}" srcOrd="0" destOrd="0" presId="urn:microsoft.com/office/officeart/2008/layout/LinedList"/>
    <dgm:cxn modelId="{023A7F4A-9CC9-4362-9524-3609D402DD00}" type="presOf" srcId="{A5B2165A-D478-4BCC-9303-EA70C880CC8F}" destId="{A03411F5-EBBB-4C22-81AF-4652E8E4D008}" srcOrd="0" destOrd="0" presId="urn:microsoft.com/office/officeart/2008/layout/LinedList"/>
    <dgm:cxn modelId="{8515CB8B-D445-4013-8559-809F71ADDD17}" srcId="{89C3C22A-E64C-4E52-8128-683CDE7A02FF}" destId="{7CC2601F-78BE-41E6-BE47-64C62A1566BB}" srcOrd="1" destOrd="0" parTransId="{EDF24750-E2E3-4718-AB0C-EEE6E63AA4B1}" sibTransId="{5C7E15D9-0876-4E1C-98C3-B7DEA80AB7DB}"/>
    <dgm:cxn modelId="{A588558E-11DA-4EEF-9DC8-5DE6CD7BA6DE}" type="presOf" srcId="{1319414B-E85A-4C94-BF50-6F24AC373B1C}" destId="{030B3809-8367-45D7-843B-C32BD24E4782}" srcOrd="0" destOrd="0" presId="urn:microsoft.com/office/officeart/2008/layout/LinedList"/>
    <dgm:cxn modelId="{8C6BF699-CB34-4E54-B3A9-4AD5CDCF1DDB}" srcId="{89C3C22A-E64C-4E52-8128-683CDE7A02FF}" destId="{1319414B-E85A-4C94-BF50-6F24AC373B1C}" srcOrd="5" destOrd="0" parTransId="{C89FAF69-5262-4031-9545-66D815AFFC45}" sibTransId="{2B4388D1-2898-4CF2-94F7-CCAA9F34EFD4}"/>
    <dgm:cxn modelId="{4BB7E29F-659C-42B7-B81E-A9CD8D780BD2}" type="presOf" srcId="{BF0E7262-7311-416D-9A2B-69EBC8CDB263}" destId="{C2C361BD-AC9D-40A2-89DD-63DBA1333F85}" srcOrd="0" destOrd="0" presId="urn:microsoft.com/office/officeart/2008/layout/LinedList"/>
    <dgm:cxn modelId="{3B5845A3-27C1-49F6-B7AE-B19D2A25066F}" srcId="{89C3C22A-E64C-4E52-8128-683CDE7A02FF}" destId="{A5B2165A-D478-4BCC-9303-EA70C880CC8F}" srcOrd="3" destOrd="0" parTransId="{73A9868B-3C7D-42B2-AEB7-E3A7890E965B}" sibTransId="{D4DEE4DB-56EA-4A0F-80C4-5465017A6721}"/>
    <dgm:cxn modelId="{05B0B5AB-AAD4-4340-A804-6B382BC9A5DF}" srcId="{89C3C22A-E64C-4E52-8128-683CDE7A02FF}" destId="{CFE04537-B3BC-4636-8F33-778F091CD3AC}" srcOrd="0" destOrd="0" parTransId="{E11014A7-1AF3-4B31-8C53-872C1D13457C}" sibTransId="{B4085056-278C-4870-96BE-0EA66F52B917}"/>
    <dgm:cxn modelId="{8C0217BA-9047-4CB8-B085-3DFA4ACB33F6}" srcId="{89C3C22A-E64C-4E52-8128-683CDE7A02FF}" destId="{BF0E7262-7311-416D-9A2B-69EBC8CDB263}" srcOrd="2" destOrd="0" parTransId="{C6177FE8-BDE6-44D6-B33F-B3D5A895B46C}" sibTransId="{684E2372-1077-48DA-A163-0040999BBD64}"/>
    <dgm:cxn modelId="{C2B77FF9-8B83-4CF2-8A12-8DF7A92FD9CF}" srcId="{89C3C22A-E64C-4E52-8128-683CDE7A02FF}" destId="{E8CEE010-FE53-4A78-852E-92BE9C893959}" srcOrd="4" destOrd="0" parTransId="{A055132F-9E6E-411C-B95A-AAC93EB4F3E5}" sibTransId="{FE091C2F-0431-46FC-B7A3-7E342D978367}"/>
    <dgm:cxn modelId="{20FAD93D-F38E-4D11-AF20-C7F910413F97}" type="presParOf" srcId="{2D516A9F-2749-4297-BC1A-CDF3F7A3BAAA}" destId="{97E7EF0D-7A3A-44EF-BC0C-9259F4336174}" srcOrd="0" destOrd="0" presId="urn:microsoft.com/office/officeart/2008/layout/LinedList"/>
    <dgm:cxn modelId="{BB3FF6AD-1E40-49C4-BEF7-7FD1EEC346C7}" type="presParOf" srcId="{2D516A9F-2749-4297-BC1A-CDF3F7A3BAAA}" destId="{4C800AD1-B9C9-40EF-AE40-BAB619B3EAEC}" srcOrd="1" destOrd="0" presId="urn:microsoft.com/office/officeart/2008/layout/LinedList"/>
    <dgm:cxn modelId="{770BEA48-B9B0-4A0F-9D34-4DEBB05FF552}" type="presParOf" srcId="{4C800AD1-B9C9-40EF-AE40-BAB619B3EAEC}" destId="{B349E657-8304-4790-AF70-2FD3957D18A5}" srcOrd="0" destOrd="0" presId="urn:microsoft.com/office/officeart/2008/layout/LinedList"/>
    <dgm:cxn modelId="{ABB99207-7BDE-4C6A-9F99-73AB9F630358}" type="presParOf" srcId="{4C800AD1-B9C9-40EF-AE40-BAB619B3EAEC}" destId="{E24AFBB5-71A0-43CD-A6F4-EA87E1EBCC98}" srcOrd="1" destOrd="0" presId="urn:microsoft.com/office/officeart/2008/layout/LinedList"/>
    <dgm:cxn modelId="{BC9F4831-EB86-4BE7-97FF-71A04FBFDF27}" type="presParOf" srcId="{2D516A9F-2749-4297-BC1A-CDF3F7A3BAAA}" destId="{1A62F392-4E7B-441C-9A22-70543CC6647C}" srcOrd="2" destOrd="0" presId="urn:microsoft.com/office/officeart/2008/layout/LinedList"/>
    <dgm:cxn modelId="{816E21FC-717A-4771-B8FE-4BBF0D1B1090}" type="presParOf" srcId="{2D516A9F-2749-4297-BC1A-CDF3F7A3BAAA}" destId="{1F23CDBC-AAFD-402C-9059-1AC0EBA69F94}" srcOrd="3" destOrd="0" presId="urn:microsoft.com/office/officeart/2008/layout/LinedList"/>
    <dgm:cxn modelId="{853D2653-2FBD-4DF2-8591-731BD38BC943}" type="presParOf" srcId="{1F23CDBC-AAFD-402C-9059-1AC0EBA69F94}" destId="{54F9EC26-6606-4F8F-BCF9-05B57569341D}" srcOrd="0" destOrd="0" presId="urn:microsoft.com/office/officeart/2008/layout/LinedList"/>
    <dgm:cxn modelId="{25A3A348-86F5-44FB-807A-E8D8B98BE3EA}" type="presParOf" srcId="{1F23CDBC-AAFD-402C-9059-1AC0EBA69F94}" destId="{649131E4-4578-41F3-8975-5D2645AE7EB7}" srcOrd="1" destOrd="0" presId="urn:microsoft.com/office/officeart/2008/layout/LinedList"/>
    <dgm:cxn modelId="{57029104-8BF0-4145-9609-A6F91CF7FFBF}" type="presParOf" srcId="{2D516A9F-2749-4297-BC1A-CDF3F7A3BAAA}" destId="{BE33F75E-66DC-4D3F-9F1E-3EC52B570A82}" srcOrd="4" destOrd="0" presId="urn:microsoft.com/office/officeart/2008/layout/LinedList"/>
    <dgm:cxn modelId="{6B7D65BA-D16C-4FDE-9DFA-4D562F9BDD24}" type="presParOf" srcId="{2D516A9F-2749-4297-BC1A-CDF3F7A3BAAA}" destId="{E28DFA57-B005-4127-A60B-A33F1FEE4CC9}" srcOrd="5" destOrd="0" presId="urn:microsoft.com/office/officeart/2008/layout/LinedList"/>
    <dgm:cxn modelId="{8442F0DE-974D-4452-A45C-D4BC69B9AE71}" type="presParOf" srcId="{E28DFA57-B005-4127-A60B-A33F1FEE4CC9}" destId="{C2C361BD-AC9D-40A2-89DD-63DBA1333F85}" srcOrd="0" destOrd="0" presId="urn:microsoft.com/office/officeart/2008/layout/LinedList"/>
    <dgm:cxn modelId="{9DF6DE1B-6A0F-452D-8ACD-760CAC35C3F8}" type="presParOf" srcId="{E28DFA57-B005-4127-A60B-A33F1FEE4CC9}" destId="{819A0890-1A12-4839-8E43-CF4E5D6B67F6}" srcOrd="1" destOrd="0" presId="urn:microsoft.com/office/officeart/2008/layout/LinedList"/>
    <dgm:cxn modelId="{BDD1CA8D-A1B3-4BF1-BDBF-EB8AD1053FF0}" type="presParOf" srcId="{2D516A9F-2749-4297-BC1A-CDF3F7A3BAAA}" destId="{611AC46A-8961-475F-B9FD-FF1C023B5BE7}" srcOrd="6" destOrd="0" presId="urn:microsoft.com/office/officeart/2008/layout/LinedList"/>
    <dgm:cxn modelId="{E70F5DAB-495D-4DA6-A0A7-975F77F0B4F1}" type="presParOf" srcId="{2D516A9F-2749-4297-BC1A-CDF3F7A3BAAA}" destId="{651A3D84-C6D8-44A8-91A8-BF0028002F82}" srcOrd="7" destOrd="0" presId="urn:microsoft.com/office/officeart/2008/layout/LinedList"/>
    <dgm:cxn modelId="{598B6A77-7AC7-43C0-A0DA-57EA38E99FCD}" type="presParOf" srcId="{651A3D84-C6D8-44A8-91A8-BF0028002F82}" destId="{A03411F5-EBBB-4C22-81AF-4652E8E4D008}" srcOrd="0" destOrd="0" presId="urn:microsoft.com/office/officeart/2008/layout/LinedList"/>
    <dgm:cxn modelId="{AD353272-ED09-4B16-A99D-49CD4F573D61}" type="presParOf" srcId="{651A3D84-C6D8-44A8-91A8-BF0028002F82}" destId="{39F6A87F-378F-4692-95ED-117270B369C2}" srcOrd="1" destOrd="0" presId="urn:microsoft.com/office/officeart/2008/layout/LinedList"/>
    <dgm:cxn modelId="{92DDA7C0-9C05-49C1-95B8-D0B0C0639276}" type="presParOf" srcId="{2D516A9F-2749-4297-BC1A-CDF3F7A3BAAA}" destId="{68C3ADCE-A94D-48CC-813D-7F9315F905F7}" srcOrd="8" destOrd="0" presId="urn:microsoft.com/office/officeart/2008/layout/LinedList"/>
    <dgm:cxn modelId="{CA7F6089-AAC6-4AAD-A883-177CEC5131C0}" type="presParOf" srcId="{2D516A9F-2749-4297-BC1A-CDF3F7A3BAAA}" destId="{A50275C1-FAF7-4095-ACF1-5C630EAE53C3}" srcOrd="9" destOrd="0" presId="urn:microsoft.com/office/officeart/2008/layout/LinedList"/>
    <dgm:cxn modelId="{0CF03D1A-1843-4CB8-8060-E55A39B6366E}" type="presParOf" srcId="{A50275C1-FAF7-4095-ACF1-5C630EAE53C3}" destId="{44CD813D-1DC6-42F8-961D-DA96D2F6D2CE}" srcOrd="0" destOrd="0" presId="urn:microsoft.com/office/officeart/2008/layout/LinedList"/>
    <dgm:cxn modelId="{CB6119B8-8AFD-4FBB-8765-AA969106E4C0}" type="presParOf" srcId="{A50275C1-FAF7-4095-ACF1-5C630EAE53C3}" destId="{B0E172A0-6C12-4119-9251-B11B4B8582B8}" srcOrd="1" destOrd="0" presId="urn:microsoft.com/office/officeart/2008/layout/LinedList"/>
    <dgm:cxn modelId="{F25F3807-9933-42A4-907F-0758314F5BF0}" type="presParOf" srcId="{2D516A9F-2749-4297-BC1A-CDF3F7A3BAAA}" destId="{EEA87C5F-6DC0-475E-93ED-EF11D56F61C5}" srcOrd="10" destOrd="0" presId="urn:microsoft.com/office/officeart/2008/layout/LinedList"/>
    <dgm:cxn modelId="{BA3CBEF4-4E32-4929-B765-5C153C1578C5}" type="presParOf" srcId="{2D516A9F-2749-4297-BC1A-CDF3F7A3BAAA}" destId="{71D1185D-22A7-4EEC-A61C-141997F33FE2}" srcOrd="11" destOrd="0" presId="urn:microsoft.com/office/officeart/2008/layout/LinedList"/>
    <dgm:cxn modelId="{D7723068-9806-49EA-AA5C-A5204EEF23CC}" type="presParOf" srcId="{71D1185D-22A7-4EEC-A61C-141997F33FE2}" destId="{030B3809-8367-45D7-843B-C32BD24E4782}" srcOrd="0" destOrd="0" presId="urn:microsoft.com/office/officeart/2008/layout/LinedList"/>
    <dgm:cxn modelId="{ADFD776B-F8B1-4F81-B555-4A62B6A474BF}" type="presParOf" srcId="{71D1185D-22A7-4EEC-A61C-141997F33FE2}" destId="{C376F562-2AD0-4BE9-9E88-F24EF04ED5B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871FC1-F63F-492A-A1E3-5BB44757F78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A4812B-6E98-4161-9C0F-E19106D3732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Code quality &amp; Code smell fixes</a:t>
          </a:r>
          <a:endParaRPr lang="en-US"/>
        </a:p>
      </dgm:t>
    </dgm:pt>
    <dgm:pt modelId="{6197C5E1-0D8D-4AE7-99A0-C8226FBCD19F}" type="parTrans" cxnId="{5C33696B-C7B6-442E-88DC-4EACF9F90D0C}">
      <dgm:prSet/>
      <dgm:spPr/>
      <dgm:t>
        <a:bodyPr/>
        <a:lstStyle/>
        <a:p>
          <a:endParaRPr lang="en-US"/>
        </a:p>
      </dgm:t>
    </dgm:pt>
    <dgm:pt modelId="{0E2C07C8-E3A3-4BBC-B7E9-E99C6F2488E8}" type="sibTrans" cxnId="{5C33696B-C7B6-442E-88DC-4EACF9F90D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4F1787-5F9B-484B-B064-4EC016960B6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CI/CD Pipeline</a:t>
          </a:r>
          <a:endParaRPr lang="en-US"/>
        </a:p>
      </dgm:t>
    </dgm:pt>
    <dgm:pt modelId="{C586908A-C291-4B2F-827C-8E3034030F5B}" type="parTrans" cxnId="{256242FA-7682-4834-BDDC-2E4E31FC341E}">
      <dgm:prSet/>
      <dgm:spPr/>
      <dgm:t>
        <a:bodyPr/>
        <a:lstStyle/>
        <a:p>
          <a:endParaRPr lang="en-US"/>
        </a:p>
      </dgm:t>
    </dgm:pt>
    <dgm:pt modelId="{18AA84B5-57C8-4E08-AD71-FF3515F07BB0}" type="sibTrans" cxnId="{256242FA-7682-4834-BDDC-2E4E31FC34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559BCE-A476-4145-B961-532CCD15EDA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Google cloud image setup</a:t>
          </a:r>
          <a:endParaRPr lang="en-US"/>
        </a:p>
      </dgm:t>
    </dgm:pt>
    <dgm:pt modelId="{970698B5-9BAF-49C3-86AC-050359B2AAF0}" type="parTrans" cxnId="{5F970557-5C3B-4792-8AE7-501781446D3D}">
      <dgm:prSet/>
      <dgm:spPr/>
      <dgm:t>
        <a:bodyPr/>
        <a:lstStyle/>
        <a:p>
          <a:endParaRPr lang="en-US"/>
        </a:p>
      </dgm:t>
    </dgm:pt>
    <dgm:pt modelId="{D66F27CE-9183-43DC-AC26-EF3A3D9FB551}" type="sibTrans" cxnId="{5F970557-5C3B-4792-8AE7-501781446D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BFB1A8-A262-41ED-A5D0-F44E5F3A19A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Stripe payment integration</a:t>
          </a:r>
          <a:endParaRPr lang="en-US"/>
        </a:p>
      </dgm:t>
    </dgm:pt>
    <dgm:pt modelId="{D53EA921-3311-420E-8F76-6FB0CAA5DAE5}" type="parTrans" cxnId="{831E4F00-1245-4DBB-B09A-484A8BE5A6E5}">
      <dgm:prSet/>
      <dgm:spPr/>
      <dgm:t>
        <a:bodyPr/>
        <a:lstStyle/>
        <a:p>
          <a:endParaRPr lang="en-US"/>
        </a:p>
      </dgm:t>
    </dgm:pt>
    <dgm:pt modelId="{FFD15615-E447-48A8-A3DC-12E647907673}" type="sibTrans" cxnId="{831E4F00-1245-4DBB-B09A-484A8BE5A6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E976A1-AFBA-4E87-B051-6A4495DAAE2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Java Docs (comment)</a:t>
          </a:r>
          <a:endParaRPr lang="en-US"/>
        </a:p>
      </dgm:t>
    </dgm:pt>
    <dgm:pt modelId="{012F0F48-AA8E-4790-A623-E5B22B06BC11}" type="parTrans" cxnId="{AEFE4FFC-4DA7-477F-836D-88EEB6616F94}">
      <dgm:prSet/>
      <dgm:spPr/>
      <dgm:t>
        <a:bodyPr/>
        <a:lstStyle/>
        <a:p>
          <a:endParaRPr lang="en-US"/>
        </a:p>
      </dgm:t>
    </dgm:pt>
    <dgm:pt modelId="{04F54387-F388-4510-BCDD-5C4CE7A8F298}" type="sibTrans" cxnId="{AEFE4FFC-4DA7-477F-836D-88EEB6616F94}">
      <dgm:prSet/>
      <dgm:spPr/>
      <dgm:t>
        <a:bodyPr/>
        <a:lstStyle/>
        <a:p>
          <a:endParaRPr lang="en-US"/>
        </a:p>
      </dgm:t>
    </dgm:pt>
    <dgm:pt modelId="{D164C2D4-B177-4DAC-860B-FA06A874F16C}" type="pres">
      <dgm:prSet presAssocID="{EA871FC1-F63F-492A-A1E3-5BB44757F783}" presName="root" presStyleCnt="0">
        <dgm:presLayoutVars>
          <dgm:dir/>
          <dgm:resizeHandles val="exact"/>
        </dgm:presLayoutVars>
      </dgm:prSet>
      <dgm:spPr/>
    </dgm:pt>
    <dgm:pt modelId="{32593994-2282-4244-8997-EAA00CFBCFB1}" type="pres">
      <dgm:prSet presAssocID="{EA871FC1-F63F-492A-A1E3-5BB44757F783}" presName="container" presStyleCnt="0">
        <dgm:presLayoutVars>
          <dgm:dir/>
          <dgm:resizeHandles val="exact"/>
        </dgm:presLayoutVars>
      </dgm:prSet>
      <dgm:spPr/>
    </dgm:pt>
    <dgm:pt modelId="{5C4E4DB3-DE45-4E3A-92CF-9F418174CE73}" type="pres">
      <dgm:prSet presAssocID="{FDA4812B-6E98-4161-9C0F-E19106D3732C}" presName="compNode" presStyleCnt="0"/>
      <dgm:spPr/>
    </dgm:pt>
    <dgm:pt modelId="{322EC435-1D50-47EF-9009-33170AC1359C}" type="pres">
      <dgm:prSet presAssocID="{FDA4812B-6E98-4161-9C0F-E19106D3732C}" presName="iconBgRect" presStyleLbl="bgShp" presStyleIdx="0" presStyleCnt="5"/>
      <dgm:spPr/>
    </dgm:pt>
    <dgm:pt modelId="{42838C4D-2F7F-4019-BB24-5FF1EBB46508}" type="pres">
      <dgm:prSet presAssocID="{FDA4812B-6E98-4161-9C0F-E19106D3732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CABE508-4BF1-4F29-A742-71BDB1776F53}" type="pres">
      <dgm:prSet presAssocID="{FDA4812B-6E98-4161-9C0F-E19106D3732C}" presName="spaceRect" presStyleCnt="0"/>
      <dgm:spPr/>
    </dgm:pt>
    <dgm:pt modelId="{C9B85A18-3BA8-4267-AFC9-D4FE5E488DD6}" type="pres">
      <dgm:prSet presAssocID="{FDA4812B-6E98-4161-9C0F-E19106D3732C}" presName="textRect" presStyleLbl="revTx" presStyleIdx="0" presStyleCnt="5">
        <dgm:presLayoutVars>
          <dgm:chMax val="1"/>
          <dgm:chPref val="1"/>
        </dgm:presLayoutVars>
      </dgm:prSet>
      <dgm:spPr/>
    </dgm:pt>
    <dgm:pt modelId="{B4882751-A4CF-44C3-B313-D738E06AE5E3}" type="pres">
      <dgm:prSet presAssocID="{0E2C07C8-E3A3-4BBC-B7E9-E99C6F2488E8}" presName="sibTrans" presStyleLbl="sibTrans2D1" presStyleIdx="0" presStyleCnt="0"/>
      <dgm:spPr/>
    </dgm:pt>
    <dgm:pt modelId="{4D49F311-39FF-48E2-B8BA-513D65E7086F}" type="pres">
      <dgm:prSet presAssocID="{164F1787-5F9B-484B-B064-4EC016960B60}" presName="compNode" presStyleCnt="0"/>
      <dgm:spPr/>
    </dgm:pt>
    <dgm:pt modelId="{2744918C-F1B2-41AB-9A1F-9AA43578ADF6}" type="pres">
      <dgm:prSet presAssocID="{164F1787-5F9B-484B-B064-4EC016960B60}" presName="iconBgRect" presStyleLbl="bgShp" presStyleIdx="1" presStyleCnt="5"/>
      <dgm:spPr/>
    </dgm:pt>
    <dgm:pt modelId="{FAAAE1C7-ECB3-4D91-B428-B6AE2C1E52CF}" type="pres">
      <dgm:prSet presAssocID="{164F1787-5F9B-484B-B064-4EC016960B6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3D0688-F9C3-41D1-81EE-1EEA52C073E7}" type="pres">
      <dgm:prSet presAssocID="{164F1787-5F9B-484B-B064-4EC016960B60}" presName="spaceRect" presStyleCnt="0"/>
      <dgm:spPr/>
    </dgm:pt>
    <dgm:pt modelId="{76FF94A9-1B77-4D44-877C-6092780DAC39}" type="pres">
      <dgm:prSet presAssocID="{164F1787-5F9B-484B-B064-4EC016960B60}" presName="textRect" presStyleLbl="revTx" presStyleIdx="1" presStyleCnt="5">
        <dgm:presLayoutVars>
          <dgm:chMax val="1"/>
          <dgm:chPref val="1"/>
        </dgm:presLayoutVars>
      </dgm:prSet>
      <dgm:spPr/>
    </dgm:pt>
    <dgm:pt modelId="{33623A5D-BE4C-43E5-88AD-B3BD6018942D}" type="pres">
      <dgm:prSet presAssocID="{18AA84B5-57C8-4E08-AD71-FF3515F07BB0}" presName="sibTrans" presStyleLbl="sibTrans2D1" presStyleIdx="0" presStyleCnt="0"/>
      <dgm:spPr/>
    </dgm:pt>
    <dgm:pt modelId="{1D05A587-A0A7-4EEC-94CE-B8A68378807A}" type="pres">
      <dgm:prSet presAssocID="{E8559BCE-A476-4145-B961-532CCD15EDA7}" presName="compNode" presStyleCnt="0"/>
      <dgm:spPr/>
    </dgm:pt>
    <dgm:pt modelId="{15EE4E83-5F2A-44DF-996B-AF180B0AFA67}" type="pres">
      <dgm:prSet presAssocID="{E8559BCE-A476-4145-B961-532CCD15EDA7}" presName="iconBgRect" presStyleLbl="bgShp" presStyleIdx="2" presStyleCnt="5"/>
      <dgm:spPr/>
    </dgm:pt>
    <dgm:pt modelId="{E5B939A5-70B1-495F-B890-F32E261AE92A}" type="pres">
      <dgm:prSet presAssocID="{E8559BCE-A476-4145-B961-532CCD15EDA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DFECF87-E115-44E1-A142-39A3F5E5A956}" type="pres">
      <dgm:prSet presAssocID="{E8559BCE-A476-4145-B961-532CCD15EDA7}" presName="spaceRect" presStyleCnt="0"/>
      <dgm:spPr/>
    </dgm:pt>
    <dgm:pt modelId="{14229107-3506-46BE-9527-F17E07E6ACF7}" type="pres">
      <dgm:prSet presAssocID="{E8559BCE-A476-4145-B961-532CCD15EDA7}" presName="textRect" presStyleLbl="revTx" presStyleIdx="2" presStyleCnt="5">
        <dgm:presLayoutVars>
          <dgm:chMax val="1"/>
          <dgm:chPref val="1"/>
        </dgm:presLayoutVars>
      </dgm:prSet>
      <dgm:spPr/>
    </dgm:pt>
    <dgm:pt modelId="{7C14353D-F23A-49AB-8710-44EFA6BF92C7}" type="pres">
      <dgm:prSet presAssocID="{D66F27CE-9183-43DC-AC26-EF3A3D9FB551}" presName="sibTrans" presStyleLbl="sibTrans2D1" presStyleIdx="0" presStyleCnt="0"/>
      <dgm:spPr/>
    </dgm:pt>
    <dgm:pt modelId="{64651FFE-DF0C-4FE1-9680-26A194E509EC}" type="pres">
      <dgm:prSet presAssocID="{5FBFB1A8-A262-41ED-A5D0-F44E5F3A19A6}" presName="compNode" presStyleCnt="0"/>
      <dgm:spPr/>
    </dgm:pt>
    <dgm:pt modelId="{DDBC3921-8B53-4172-92E3-243BD6C0637E}" type="pres">
      <dgm:prSet presAssocID="{5FBFB1A8-A262-41ED-A5D0-F44E5F3A19A6}" presName="iconBgRect" presStyleLbl="bgShp" presStyleIdx="3" presStyleCnt="5"/>
      <dgm:spPr/>
    </dgm:pt>
    <dgm:pt modelId="{40AA6FBF-B4AE-48EE-BD56-5E1C36A5D5E2}" type="pres">
      <dgm:prSet presAssocID="{5FBFB1A8-A262-41ED-A5D0-F44E5F3A19A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E21FA212-FB5B-4087-B21E-EC1A511D521A}" type="pres">
      <dgm:prSet presAssocID="{5FBFB1A8-A262-41ED-A5D0-F44E5F3A19A6}" presName="spaceRect" presStyleCnt="0"/>
      <dgm:spPr/>
    </dgm:pt>
    <dgm:pt modelId="{B1EAAE47-3FCB-408C-8934-104E3F0369B7}" type="pres">
      <dgm:prSet presAssocID="{5FBFB1A8-A262-41ED-A5D0-F44E5F3A19A6}" presName="textRect" presStyleLbl="revTx" presStyleIdx="3" presStyleCnt="5">
        <dgm:presLayoutVars>
          <dgm:chMax val="1"/>
          <dgm:chPref val="1"/>
        </dgm:presLayoutVars>
      </dgm:prSet>
      <dgm:spPr/>
    </dgm:pt>
    <dgm:pt modelId="{52B32060-E428-4686-92F1-77F01C24CDF8}" type="pres">
      <dgm:prSet presAssocID="{FFD15615-E447-48A8-A3DC-12E647907673}" presName="sibTrans" presStyleLbl="sibTrans2D1" presStyleIdx="0" presStyleCnt="0"/>
      <dgm:spPr/>
    </dgm:pt>
    <dgm:pt modelId="{C482E4B3-0ABB-4351-8F8D-D3A2C90701B9}" type="pres">
      <dgm:prSet presAssocID="{58E976A1-AFBA-4E87-B051-6A4495DAAE25}" presName="compNode" presStyleCnt="0"/>
      <dgm:spPr/>
    </dgm:pt>
    <dgm:pt modelId="{586BB4B1-E96D-4C6A-AAA1-A605E6393C0F}" type="pres">
      <dgm:prSet presAssocID="{58E976A1-AFBA-4E87-B051-6A4495DAAE25}" presName="iconBgRect" presStyleLbl="bgShp" presStyleIdx="4" presStyleCnt="5"/>
      <dgm:spPr/>
    </dgm:pt>
    <dgm:pt modelId="{3ABA29DD-9ED7-47F2-9FC5-39EB4F5536D2}" type="pres">
      <dgm:prSet presAssocID="{58E976A1-AFBA-4E87-B051-6A4495DAAE2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CBB5B95-00F9-4F29-A67E-ED58B40D33B2}" type="pres">
      <dgm:prSet presAssocID="{58E976A1-AFBA-4E87-B051-6A4495DAAE25}" presName="spaceRect" presStyleCnt="0"/>
      <dgm:spPr/>
    </dgm:pt>
    <dgm:pt modelId="{152E0AAC-E608-47C5-8416-755748F7A1C3}" type="pres">
      <dgm:prSet presAssocID="{58E976A1-AFBA-4E87-B051-6A4495DAAE2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31E4F00-1245-4DBB-B09A-484A8BE5A6E5}" srcId="{EA871FC1-F63F-492A-A1E3-5BB44757F783}" destId="{5FBFB1A8-A262-41ED-A5D0-F44E5F3A19A6}" srcOrd="3" destOrd="0" parTransId="{D53EA921-3311-420E-8F76-6FB0CAA5DAE5}" sibTransId="{FFD15615-E447-48A8-A3DC-12E647907673}"/>
    <dgm:cxn modelId="{C19E9428-978F-4F17-8D6A-215B91875B98}" type="presOf" srcId="{0E2C07C8-E3A3-4BBC-B7E9-E99C6F2488E8}" destId="{B4882751-A4CF-44C3-B313-D738E06AE5E3}" srcOrd="0" destOrd="0" presId="urn:microsoft.com/office/officeart/2018/2/layout/IconCircleList"/>
    <dgm:cxn modelId="{90B3073F-4D62-44A8-9129-C6A5F5E17CC1}" type="presOf" srcId="{E8559BCE-A476-4145-B961-532CCD15EDA7}" destId="{14229107-3506-46BE-9527-F17E07E6ACF7}" srcOrd="0" destOrd="0" presId="urn:microsoft.com/office/officeart/2018/2/layout/IconCircleList"/>
    <dgm:cxn modelId="{F26A4449-88F1-4841-8D99-47E73070C62B}" type="presOf" srcId="{FFD15615-E447-48A8-A3DC-12E647907673}" destId="{52B32060-E428-4686-92F1-77F01C24CDF8}" srcOrd="0" destOrd="0" presId="urn:microsoft.com/office/officeart/2018/2/layout/IconCircleList"/>
    <dgm:cxn modelId="{5C33696B-C7B6-442E-88DC-4EACF9F90D0C}" srcId="{EA871FC1-F63F-492A-A1E3-5BB44757F783}" destId="{FDA4812B-6E98-4161-9C0F-E19106D3732C}" srcOrd="0" destOrd="0" parTransId="{6197C5E1-0D8D-4AE7-99A0-C8226FBCD19F}" sibTransId="{0E2C07C8-E3A3-4BBC-B7E9-E99C6F2488E8}"/>
    <dgm:cxn modelId="{5F970557-5C3B-4792-8AE7-501781446D3D}" srcId="{EA871FC1-F63F-492A-A1E3-5BB44757F783}" destId="{E8559BCE-A476-4145-B961-532CCD15EDA7}" srcOrd="2" destOrd="0" parTransId="{970698B5-9BAF-49C3-86AC-050359B2AAF0}" sibTransId="{D66F27CE-9183-43DC-AC26-EF3A3D9FB551}"/>
    <dgm:cxn modelId="{B656FE87-CEC9-4FA7-ACFC-A75279025D4A}" type="presOf" srcId="{5FBFB1A8-A262-41ED-A5D0-F44E5F3A19A6}" destId="{B1EAAE47-3FCB-408C-8934-104E3F0369B7}" srcOrd="0" destOrd="0" presId="urn:microsoft.com/office/officeart/2018/2/layout/IconCircleList"/>
    <dgm:cxn modelId="{21F6A1DA-96FF-4057-AB56-A3F315ED73C4}" type="presOf" srcId="{EA871FC1-F63F-492A-A1E3-5BB44757F783}" destId="{D164C2D4-B177-4DAC-860B-FA06A874F16C}" srcOrd="0" destOrd="0" presId="urn:microsoft.com/office/officeart/2018/2/layout/IconCircleList"/>
    <dgm:cxn modelId="{EFCA9CE4-D715-40EF-994C-E9E7E10290CD}" type="presOf" srcId="{D66F27CE-9183-43DC-AC26-EF3A3D9FB551}" destId="{7C14353D-F23A-49AB-8710-44EFA6BF92C7}" srcOrd="0" destOrd="0" presId="urn:microsoft.com/office/officeart/2018/2/layout/IconCircleList"/>
    <dgm:cxn modelId="{8957EEEA-9CEC-4BCB-A904-87EF36BA9652}" type="presOf" srcId="{18AA84B5-57C8-4E08-AD71-FF3515F07BB0}" destId="{33623A5D-BE4C-43E5-88AD-B3BD6018942D}" srcOrd="0" destOrd="0" presId="urn:microsoft.com/office/officeart/2018/2/layout/IconCircleList"/>
    <dgm:cxn modelId="{913714F3-3C5F-4A2C-BE36-22CD20D283FC}" type="presOf" srcId="{58E976A1-AFBA-4E87-B051-6A4495DAAE25}" destId="{152E0AAC-E608-47C5-8416-755748F7A1C3}" srcOrd="0" destOrd="0" presId="urn:microsoft.com/office/officeart/2018/2/layout/IconCircleList"/>
    <dgm:cxn modelId="{256242FA-7682-4834-BDDC-2E4E31FC341E}" srcId="{EA871FC1-F63F-492A-A1E3-5BB44757F783}" destId="{164F1787-5F9B-484B-B064-4EC016960B60}" srcOrd="1" destOrd="0" parTransId="{C586908A-C291-4B2F-827C-8E3034030F5B}" sibTransId="{18AA84B5-57C8-4E08-AD71-FF3515F07BB0}"/>
    <dgm:cxn modelId="{6E4A2FFC-E0A7-4042-8767-F43874419ACE}" type="presOf" srcId="{FDA4812B-6E98-4161-9C0F-E19106D3732C}" destId="{C9B85A18-3BA8-4267-AFC9-D4FE5E488DD6}" srcOrd="0" destOrd="0" presId="urn:microsoft.com/office/officeart/2018/2/layout/IconCircleList"/>
    <dgm:cxn modelId="{AEFE4FFC-4DA7-477F-836D-88EEB6616F94}" srcId="{EA871FC1-F63F-492A-A1E3-5BB44757F783}" destId="{58E976A1-AFBA-4E87-B051-6A4495DAAE25}" srcOrd="4" destOrd="0" parTransId="{012F0F48-AA8E-4790-A623-E5B22B06BC11}" sibTransId="{04F54387-F388-4510-BCDD-5C4CE7A8F298}"/>
    <dgm:cxn modelId="{779C51FD-D8CB-4653-A6E5-2868112E0CF4}" type="presOf" srcId="{164F1787-5F9B-484B-B064-4EC016960B60}" destId="{76FF94A9-1B77-4D44-877C-6092780DAC39}" srcOrd="0" destOrd="0" presId="urn:microsoft.com/office/officeart/2018/2/layout/IconCircleList"/>
    <dgm:cxn modelId="{5A03147C-247A-4732-ACA6-D6B03FD9493D}" type="presParOf" srcId="{D164C2D4-B177-4DAC-860B-FA06A874F16C}" destId="{32593994-2282-4244-8997-EAA00CFBCFB1}" srcOrd="0" destOrd="0" presId="urn:microsoft.com/office/officeart/2018/2/layout/IconCircleList"/>
    <dgm:cxn modelId="{3BA2BD3B-DC74-46AD-968E-170849CA8872}" type="presParOf" srcId="{32593994-2282-4244-8997-EAA00CFBCFB1}" destId="{5C4E4DB3-DE45-4E3A-92CF-9F418174CE73}" srcOrd="0" destOrd="0" presId="urn:microsoft.com/office/officeart/2018/2/layout/IconCircleList"/>
    <dgm:cxn modelId="{3EE931C7-58B2-4FF4-AEF8-4A76D53E82CE}" type="presParOf" srcId="{5C4E4DB3-DE45-4E3A-92CF-9F418174CE73}" destId="{322EC435-1D50-47EF-9009-33170AC1359C}" srcOrd="0" destOrd="0" presId="urn:microsoft.com/office/officeart/2018/2/layout/IconCircleList"/>
    <dgm:cxn modelId="{26ABA3F1-6482-4032-B416-7F51FE30B994}" type="presParOf" srcId="{5C4E4DB3-DE45-4E3A-92CF-9F418174CE73}" destId="{42838C4D-2F7F-4019-BB24-5FF1EBB46508}" srcOrd="1" destOrd="0" presId="urn:microsoft.com/office/officeart/2018/2/layout/IconCircleList"/>
    <dgm:cxn modelId="{970AA761-B860-4C41-830F-92D1983C115F}" type="presParOf" srcId="{5C4E4DB3-DE45-4E3A-92CF-9F418174CE73}" destId="{4CABE508-4BF1-4F29-A742-71BDB1776F53}" srcOrd="2" destOrd="0" presId="urn:microsoft.com/office/officeart/2018/2/layout/IconCircleList"/>
    <dgm:cxn modelId="{3BF29BF1-AA6F-486F-B599-506F93241810}" type="presParOf" srcId="{5C4E4DB3-DE45-4E3A-92CF-9F418174CE73}" destId="{C9B85A18-3BA8-4267-AFC9-D4FE5E488DD6}" srcOrd="3" destOrd="0" presId="urn:microsoft.com/office/officeart/2018/2/layout/IconCircleList"/>
    <dgm:cxn modelId="{247032B7-0AB9-4249-86D0-343CD5F61216}" type="presParOf" srcId="{32593994-2282-4244-8997-EAA00CFBCFB1}" destId="{B4882751-A4CF-44C3-B313-D738E06AE5E3}" srcOrd="1" destOrd="0" presId="urn:microsoft.com/office/officeart/2018/2/layout/IconCircleList"/>
    <dgm:cxn modelId="{61CC8194-AEC7-467B-88F1-D981BE3F2C74}" type="presParOf" srcId="{32593994-2282-4244-8997-EAA00CFBCFB1}" destId="{4D49F311-39FF-48E2-B8BA-513D65E7086F}" srcOrd="2" destOrd="0" presId="urn:microsoft.com/office/officeart/2018/2/layout/IconCircleList"/>
    <dgm:cxn modelId="{83DE648E-5D8E-4422-A553-861FDDA5D729}" type="presParOf" srcId="{4D49F311-39FF-48E2-B8BA-513D65E7086F}" destId="{2744918C-F1B2-41AB-9A1F-9AA43578ADF6}" srcOrd="0" destOrd="0" presId="urn:microsoft.com/office/officeart/2018/2/layout/IconCircleList"/>
    <dgm:cxn modelId="{E8EC995A-7B8C-4DA6-8710-2B0018495DAE}" type="presParOf" srcId="{4D49F311-39FF-48E2-B8BA-513D65E7086F}" destId="{FAAAE1C7-ECB3-4D91-B428-B6AE2C1E52CF}" srcOrd="1" destOrd="0" presId="urn:microsoft.com/office/officeart/2018/2/layout/IconCircleList"/>
    <dgm:cxn modelId="{21C24980-2F1D-4C5B-AFDB-BB2BB453606B}" type="presParOf" srcId="{4D49F311-39FF-48E2-B8BA-513D65E7086F}" destId="{B53D0688-F9C3-41D1-81EE-1EEA52C073E7}" srcOrd="2" destOrd="0" presId="urn:microsoft.com/office/officeart/2018/2/layout/IconCircleList"/>
    <dgm:cxn modelId="{CF3E2D30-15F4-4710-AB6E-C431AB694D58}" type="presParOf" srcId="{4D49F311-39FF-48E2-B8BA-513D65E7086F}" destId="{76FF94A9-1B77-4D44-877C-6092780DAC39}" srcOrd="3" destOrd="0" presId="urn:microsoft.com/office/officeart/2018/2/layout/IconCircleList"/>
    <dgm:cxn modelId="{D4981037-4347-4048-9F4C-4EE87E87AD40}" type="presParOf" srcId="{32593994-2282-4244-8997-EAA00CFBCFB1}" destId="{33623A5D-BE4C-43E5-88AD-B3BD6018942D}" srcOrd="3" destOrd="0" presId="urn:microsoft.com/office/officeart/2018/2/layout/IconCircleList"/>
    <dgm:cxn modelId="{94A8CCDD-F8F2-4EA4-A9D9-FA96CB6547E2}" type="presParOf" srcId="{32593994-2282-4244-8997-EAA00CFBCFB1}" destId="{1D05A587-A0A7-4EEC-94CE-B8A68378807A}" srcOrd="4" destOrd="0" presId="urn:microsoft.com/office/officeart/2018/2/layout/IconCircleList"/>
    <dgm:cxn modelId="{3696AF8B-964E-4DFE-85DD-47A32D58CD8C}" type="presParOf" srcId="{1D05A587-A0A7-4EEC-94CE-B8A68378807A}" destId="{15EE4E83-5F2A-44DF-996B-AF180B0AFA67}" srcOrd="0" destOrd="0" presId="urn:microsoft.com/office/officeart/2018/2/layout/IconCircleList"/>
    <dgm:cxn modelId="{B7EF83B2-7F7A-4274-B661-4552A7A572D5}" type="presParOf" srcId="{1D05A587-A0A7-4EEC-94CE-B8A68378807A}" destId="{E5B939A5-70B1-495F-B890-F32E261AE92A}" srcOrd="1" destOrd="0" presId="urn:microsoft.com/office/officeart/2018/2/layout/IconCircleList"/>
    <dgm:cxn modelId="{F9DC8C15-E1CD-48AC-8BC7-B73B9ADABB04}" type="presParOf" srcId="{1D05A587-A0A7-4EEC-94CE-B8A68378807A}" destId="{8DFECF87-E115-44E1-A142-39A3F5E5A956}" srcOrd="2" destOrd="0" presId="urn:microsoft.com/office/officeart/2018/2/layout/IconCircleList"/>
    <dgm:cxn modelId="{6C07E7BA-C5C8-4794-B3F0-C66B47F11ACE}" type="presParOf" srcId="{1D05A587-A0A7-4EEC-94CE-B8A68378807A}" destId="{14229107-3506-46BE-9527-F17E07E6ACF7}" srcOrd="3" destOrd="0" presId="urn:microsoft.com/office/officeart/2018/2/layout/IconCircleList"/>
    <dgm:cxn modelId="{73487E16-0B38-4DFB-B694-27AC546E6A53}" type="presParOf" srcId="{32593994-2282-4244-8997-EAA00CFBCFB1}" destId="{7C14353D-F23A-49AB-8710-44EFA6BF92C7}" srcOrd="5" destOrd="0" presId="urn:microsoft.com/office/officeart/2018/2/layout/IconCircleList"/>
    <dgm:cxn modelId="{FF9F0ABD-7DFC-4ED4-A2D5-5F44DDE21EF2}" type="presParOf" srcId="{32593994-2282-4244-8997-EAA00CFBCFB1}" destId="{64651FFE-DF0C-4FE1-9680-26A194E509EC}" srcOrd="6" destOrd="0" presId="urn:microsoft.com/office/officeart/2018/2/layout/IconCircleList"/>
    <dgm:cxn modelId="{05050BDD-DA32-4647-900B-A69B947A33D2}" type="presParOf" srcId="{64651FFE-DF0C-4FE1-9680-26A194E509EC}" destId="{DDBC3921-8B53-4172-92E3-243BD6C0637E}" srcOrd="0" destOrd="0" presId="urn:microsoft.com/office/officeart/2018/2/layout/IconCircleList"/>
    <dgm:cxn modelId="{6D8B6A49-99C8-43A8-AAC7-FC94074810A7}" type="presParOf" srcId="{64651FFE-DF0C-4FE1-9680-26A194E509EC}" destId="{40AA6FBF-B4AE-48EE-BD56-5E1C36A5D5E2}" srcOrd="1" destOrd="0" presId="urn:microsoft.com/office/officeart/2018/2/layout/IconCircleList"/>
    <dgm:cxn modelId="{C1EC4C3F-5145-48AF-9B2D-5FCF00661F0C}" type="presParOf" srcId="{64651FFE-DF0C-4FE1-9680-26A194E509EC}" destId="{E21FA212-FB5B-4087-B21E-EC1A511D521A}" srcOrd="2" destOrd="0" presId="urn:microsoft.com/office/officeart/2018/2/layout/IconCircleList"/>
    <dgm:cxn modelId="{A55D84DD-B78C-4F85-8512-6AFDBE74CE78}" type="presParOf" srcId="{64651FFE-DF0C-4FE1-9680-26A194E509EC}" destId="{B1EAAE47-3FCB-408C-8934-104E3F0369B7}" srcOrd="3" destOrd="0" presId="urn:microsoft.com/office/officeart/2018/2/layout/IconCircleList"/>
    <dgm:cxn modelId="{67B63E82-4010-4164-9DB7-6E71CD8B7D75}" type="presParOf" srcId="{32593994-2282-4244-8997-EAA00CFBCFB1}" destId="{52B32060-E428-4686-92F1-77F01C24CDF8}" srcOrd="7" destOrd="0" presId="urn:microsoft.com/office/officeart/2018/2/layout/IconCircleList"/>
    <dgm:cxn modelId="{CB5CE221-F6AB-4B79-BC07-177B19C39793}" type="presParOf" srcId="{32593994-2282-4244-8997-EAA00CFBCFB1}" destId="{C482E4B3-0ABB-4351-8F8D-D3A2C90701B9}" srcOrd="8" destOrd="0" presId="urn:microsoft.com/office/officeart/2018/2/layout/IconCircleList"/>
    <dgm:cxn modelId="{F2BAE31D-7F53-4629-B250-0D2EF8259641}" type="presParOf" srcId="{C482E4B3-0ABB-4351-8F8D-D3A2C90701B9}" destId="{586BB4B1-E96D-4C6A-AAA1-A605E6393C0F}" srcOrd="0" destOrd="0" presId="urn:microsoft.com/office/officeart/2018/2/layout/IconCircleList"/>
    <dgm:cxn modelId="{0FA46633-7AB0-4FA2-9FF9-D8396FB25C6B}" type="presParOf" srcId="{C482E4B3-0ABB-4351-8F8D-D3A2C90701B9}" destId="{3ABA29DD-9ED7-47F2-9FC5-39EB4F5536D2}" srcOrd="1" destOrd="0" presId="urn:microsoft.com/office/officeart/2018/2/layout/IconCircleList"/>
    <dgm:cxn modelId="{1D2A6F60-C849-4E16-A914-80419ABC594D}" type="presParOf" srcId="{C482E4B3-0ABB-4351-8F8D-D3A2C90701B9}" destId="{0CBB5B95-00F9-4F29-A67E-ED58B40D33B2}" srcOrd="2" destOrd="0" presId="urn:microsoft.com/office/officeart/2018/2/layout/IconCircleList"/>
    <dgm:cxn modelId="{2FAA91EB-F197-4FB9-B0F5-98A89EB8998E}" type="presParOf" srcId="{C482E4B3-0ABB-4351-8F8D-D3A2C90701B9}" destId="{152E0AAC-E608-47C5-8416-755748F7A1C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7EF0D-7A3A-44EF-BC0C-9259F4336174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9E657-8304-4790-AF70-2FD3957D18A5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Total Story Points Planned : 40</a:t>
          </a:r>
        </a:p>
      </dsp:txBody>
      <dsp:txXfrm>
        <a:off x="0" y="2703"/>
        <a:ext cx="6900512" cy="921789"/>
      </dsp:txXfrm>
    </dsp:sp>
    <dsp:sp modelId="{1A62F392-4E7B-441C-9A22-70543CC6647C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F9EC26-6606-4F8F-BCF9-05B57569341D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Story Points Achieved: 40</a:t>
          </a:r>
        </a:p>
      </dsp:txBody>
      <dsp:txXfrm>
        <a:off x="0" y="924492"/>
        <a:ext cx="6900512" cy="921789"/>
      </dsp:txXfrm>
    </dsp:sp>
    <dsp:sp modelId="{BE33F75E-66DC-4D3F-9F1E-3EC52B570A82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361BD-AC9D-40A2-89DD-63DBA1333F85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Completion rate : 100 %</a:t>
          </a:r>
        </a:p>
      </dsp:txBody>
      <dsp:txXfrm>
        <a:off x="0" y="1846281"/>
        <a:ext cx="6900512" cy="921789"/>
      </dsp:txXfrm>
    </dsp:sp>
    <dsp:sp modelId="{611AC46A-8961-475F-B9FD-FF1C023B5BE7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411F5-EBBB-4C22-81AF-4652E8E4D008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Number of Given User Stories: 11 </a:t>
          </a:r>
        </a:p>
      </dsp:txBody>
      <dsp:txXfrm>
        <a:off x="0" y="2768070"/>
        <a:ext cx="6900512" cy="921789"/>
      </dsp:txXfrm>
    </dsp:sp>
    <dsp:sp modelId="{68C3ADCE-A94D-48CC-813D-7F9315F905F7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D813D-1DC6-42F8-961D-DA96D2F6D2CE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Sprint Duration : 2 weeks (Agile Methodology)</a:t>
          </a:r>
        </a:p>
      </dsp:txBody>
      <dsp:txXfrm>
        <a:off x="0" y="3689859"/>
        <a:ext cx="6900512" cy="921789"/>
      </dsp:txXfrm>
    </dsp:sp>
    <dsp:sp modelId="{EEA87C5F-6DC0-475E-93ED-EF11D56F61C5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B3809-8367-45D7-843B-C32BD24E4782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Milestones Accomplished : 4 </a:t>
          </a:r>
        </a:p>
      </dsp:txBody>
      <dsp:txXfrm>
        <a:off x="0" y="4611648"/>
        <a:ext cx="6900512" cy="921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EC435-1D50-47EF-9009-33170AC1359C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838C4D-2F7F-4019-BB24-5FF1EBB46508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85A18-3BA8-4267-AFC9-D4FE5E488DD6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Code quality &amp; Code smell fixes</a:t>
          </a:r>
          <a:endParaRPr lang="en-US" sz="2400" kern="1200"/>
        </a:p>
      </dsp:txBody>
      <dsp:txXfrm>
        <a:off x="1172126" y="908559"/>
        <a:ext cx="2114937" cy="897246"/>
      </dsp:txXfrm>
    </dsp:sp>
    <dsp:sp modelId="{2744918C-F1B2-41AB-9A1F-9AA43578ADF6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AAE1C7-ECB3-4D91-B428-B6AE2C1E52CF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F94A9-1B77-4D44-877C-6092780DAC39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CI/CD Pipeline</a:t>
          </a:r>
          <a:endParaRPr lang="en-US" sz="2400" kern="1200"/>
        </a:p>
      </dsp:txBody>
      <dsp:txXfrm>
        <a:off x="4745088" y="908559"/>
        <a:ext cx="2114937" cy="897246"/>
      </dsp:txXfrm>
    </dsp:sp>
    <dsp:sp modelId="{15EE4E83-5F2A-44DF-996B-AF180B0AFA67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939A5-70B1-495F-B890-F32E261AE92A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29107-3506-46BE-9527-F17E07E6ACF7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Google cloud image setup</a:t>
          </a:r>
          <a:endParaRPr lang="en-US" sz="2400" kern="1200"/>
        </a:p>
      </dsp:txBody>
      <dsp:txXfrm>
        <a:off x="8318049" y="908559"/>
        <a:ext cx="2114937" cy="897246"/>
      </dsp:txXfrm>
    </dsp:sp>
    <dsp:sp modelId="{DDBC3921-8B53-4172-92E3-243BD6C0637E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A6FBF-B4AE-48EE-BD56-5E1C36A5D5E2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AAE47-3FCB-408C-8934-104E3F0369B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Stripe payment integration</a:t>
          </a:r>
          <a:endParaRPr lang="en-US" sz="2400" kern="1200"/>
        </a:p>
      </dsp:txBody>
      <dsp:txXfrm>
        <a:off x="1172126" y="2545532"/>
        <a:ext cx="2114937" cy="897246"/>
      </dsp:txXfrm>
    </dsp:sp>
    <dsp:sp modelId="{586BB4B1-E96D-4C6A-AAA1-A605E6393C0F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A29DD-9ED7-47F2-9FC5-39EB4F5536D2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E0AAC-E608-47C5-8416-755748F7A1C3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Java Docs (comment)</a:t>
          </a:r>
          <a:endParaRPr lang="en-US" sz="2400" kern="1200"/>
        </a:p>
      </dsp:txBody>
      <dsp:txXfrm>
        <a:off x="4745088" y="254553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rketplace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-https/unsplash.com/" TargetMode="External"/><Relationship Id="rId5" Type="http://schemas.openxmlformats.org/officeDocument/2006/relationships/hyperlink" Target="https://www.rentomojo.com/" TargetMode="External"/><Relationship Id="rId4" Type="http://schemas.openxmlformats.org/officeDocument/2006/relationships/hyperlink" Target="https://www.olx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l664064@dal.ca" TargetMode="External"/><Relationship Id="rId7" Type="http://schemas.openxmlformats.org/officeDocument/2006/relationships/hyperlink" Target="mailto:sh526033@dal.ca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ay343777@dal.ca" TargetMode="External"/><Relationship Id="rId5" Type="http://schemas.openxmlformats.org/officeDocument/2006/relationships/hyperlink" Target="mailto:ht643276@dal.ca" TargetMode="External"/><Relationship Id="rId4" Type="http://schemas.openxmlformats.org/officeDocument/2006/relationships/hyperlink" Target="mailto:tj970639@dal.c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sci5308vm8.research.cs.dal.ca/" TargetMode="External"/><Relationship Id="rId2" Type="http://schemas.openxmlformats.org/officeDocument/2006/relationships/hyperlink" Target="https://git.cs.dal.ca/courses/2023-fall/csci-5308/Group08/-/tree/main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07E3F61-45CC-A71E-52F9-596BD78BBCB3}"/>
              </a:ext>
            </a:extLst>
          </p:cNvPr>
          <p:cNvSpPr txBox="1">
            <a:spLocks/>
          </p:cNvSpPr>
          <p:nvPr/>
        </p:nvSpPr>
        <p:spPr>
          <a:xfrm>
            <a:off x="4516021" y="3406618"/>
            <a:ext cx="3058898" cy="714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59536">
              <a:spcBef>
                <a:spcPts val="940"/>
              </a:spcBef>
            </a:pPr>
            <a:r>
              <a:rPr lang="en-US" sz="22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Afford More, Own Less</a:t>
            </a:r>
            <a:endParaRPr lang="en-US" sz="2400"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252B59-1E0D-9F3E-C373-D101B73ED5AD}"/>
              </a:ext>
            </a:extLst>
          </p:cNvPr>
          <p:cNvSpPr txBox="1">
            <a:spLocks/>
          </p:cNvSpPr>
          <p:nvPr/>
        </p:nvSpPr>
        <p:spPr>
          <a:xfrm>
            <a:off x="4696209" y="2424194"/>
            <a:ext cx="2666555" cy="990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859536">
              <a:spcAft>
                <a:spcPts val="600"/>
              </a:spcAft>
            </a:pPr>
            <a:r>
              <a:rPr lang="en-US" sz="6204" kern="1200">
                <a:solidFill>
                  <a:schemeClr val="tx1"/>
                </a:solidFill>
                <a:latin typeface="Georgia Pro"/>
                <a:ea typeface="ADLaM Display"/>
                <a:cs typeface="Calibri Light"/>
              </a:rPr>
              <a:t>Rent X</a:t>
            </a:r>
            <a:endParaRPr lang="en-US" sz="6600">
              <a:latin typeface="Georgia Pro"/>
              <a:cs typeface="Calibri Light"/>
            </a:endParaRPr>
          </a:p>
        </p:txBody>
      </p:sp>
      <p:sp>
        <p:nvSpPr>
          <p:cNvPr id="10" name="Content Placeholder 31">
            <a:extLst>
              <a:ext uri="{FF2B5EF4-FFF2-40B4-BE49-F238E27FC236}">
                <a16:creationId xmlns:a16="http://schemas.microsoft.com/office/drawing/2014/main" id="{750A0505-F097-1C3E-6F51-F0E442DAD7CA}"/>
              </a:ext>
            </a:extLst>
          </p:cNvPr>
          <p:cNvSpPr txBox="1">
            <a:spLocks/>
          </p:cNvSpPr>
          <p:nvPr/>
        </p:nvSpPr>
        <p:spPr>
          <a:xfrm>
            <a:off x="700334" y="897566"/>
            <a:ext cx="2347828" cy="6770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884" indent="-214884" defTabSz="859536">
              <a:spcBef>
                <a:spcPts val="940"/>
              </a:spcBef>
              <a:buNone/>
            </a:pPr>
            <a:r>
              <a:rPr lang="en-US" sz="4136" b="1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Group - 8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2" name="Content Placeholder 31">
            <a:extLst>
              <a:ext uri="{FF2B5EF4-FFF2-40B4-BE49-F238E27FC236}">
                <a16:creationId xmlns:a16="http://schemas.microsoft.com/office/drawing/2014/main" id="{D9EBBBD4-CE29-742C-241A-FF48A99BFE8B}"/>
              </a:ext>
            </a:extLst>
          </p:cNvPr>
          <p:cNvSpPr txBox="1">
            <a:spLocks/>
          </p:cNvSpPr>
          <p:nvPr/>
        </p:nvSpPr>
        <p:spPr>
          <a:xfrm>
            <a:off x="755320" y="1488019"/>
            <a:ext cx="2347828" cy="6770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59536">
              <a:spcBef>
                <a:spcPts val="940"/>
              </a:spcBef>
              <a:buNone/>
            </a:pPr>
            <a:r>
              <a:rPr lang="en-CA" sz="2000" b="1" kern="1200">
                <a:latin typeface="+mn-lt"/>
                <a:ea typeface="+mn-ea"/>
                <a:cs typeface="+mn-cs"/>
              </a:rPr>
              <a:t>CSCI - 5308</a:t>
            </a:r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4B8D2-AB0F-E72C-EAEC-376EA3593E38}"/>
              </a:ext>
            </a:extLst>
          </p:cNvPr>
          <p:cNvSpPr txBox="1"/>
          <p:nvPr/>
        </p:nvSpPr>
        <p:spPr>
          <a:xfrm>
            <a:off x="4231477" y="5096318"/>
            <a:ext cx="3888182" cy="19236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CA" sz="2600" b="1" kern="1200">
                <a:latin typeface="+mn-lt"/>
                <a:ea typeface="+mn-ea"/>
                <a:cs typeface="+mn-cs"/>
              </a:rPr>
              <a:t>Instructor: Tushar Sharma</a:t>
            </a:r>
          </a:p>
          <a:p>
            <a:pPr defTabSz="859536">
              <a:spcAft>
                <a:spcPts val="600"/>
              </a:spcAft>
            </a:pPr>
            <a:r>
              <a:rPr lang="en-CA" sz="2600" b="1">
                <a:ea typeface="Calibri"/>
                <a:cs typeface="Calibri"/>
              </a:rPr>
              <a:t>TA: </a:t>
            </a:r>
            <a:r>
              <a:rPr lang="en-CA" sz="2600" b="1">
                <a:solidFill>
                  <a:srgbClr val="252424"/>
                </a:solidFill>
                <a:latin typeface="Calibri"/>
                <a:ea typeface="Calibri"/>
                <a:cs typeface="Segoe UI"/>
              </a:rPr>
              <a:t>Shathish Annamalai</a:t>
            </a:r>
            <a:endParaRPr lang="en-CA" sz="2600" b="1">
              <a:latin typeface="Calibri"/>
              <a:ea typeface="Calibri"/>
              <a:cs typeface="Calibri"/>
            </a:endParaRPr>
          </a:p>
          <a:p>
            <a:pPr defTabSz="859536">
              <a:spcAft>
                <a:spcPts val="600"/>
              </a:spcAft>
            </a:pPr>
            <a:r>
              <a:rPr lang="en-CA" sz="2600" b="1">
                <a:solidFill>
                  <a:srgbClr val="252424"/>
                </a:solidFill>
                <a:ea typeface="Calibri"/>
                <a:cs typeface="Segoe UI"/>
              </a:rPr>
              <a:t>Client : Group – 14</a:t>
            </a:r>
          </a:p>
          <a:p>
            <a:pPr defTabSz="859536">
              <a:spcAft>
                <a:spcPts val="600"/>
              </a:spcAft>
            </a:pPr>
            <a:endParaRPr lang="en-CA" sz="2600" b="1">
              <a:ea typeface="Calibri"/>
              <a:cs typeface="Calibri"/>
            </a:endParaRPr>
          </a:p>
        </p:txBody>
      </p:sp>
      <p:pic>
        <p:nvPicPr>
          <p:cNvPr id="16" name="Picture 15" descr="A black and white sign with a person taking a pill&#10;&#10;Description automatically generated">
            <a:extLst>
              <a:ext uri="{FF2B5EF4-FFF2-40B4-BE49-F238E27FC236}">
                <a16:creationId xmlns:a16="http://schemas.microsoft.com/office/drawing/2014/main" id="{1F69EC07-6C0E-1229-B7BC-CF62037920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7505" y="68005"/>
            <a:ext cx="1642263" cy="102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AD34-813D-4328-9D2D-9DE1EEA9D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69" y="359567"/>
            <a:ext cx="10515600" cy="1325563"/>
          </a:xfrm>
        </p:spPr>
        <p:txBody>
          <a:bodyPr/>
          <a:lstStyle/>
          <a:p>
            <a:r>
              <a:rPr lang="en-IN">
                <a:latin typeface="Georgia Pro"/>
              </a:rPr>
              <a:t>Beyond User stories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CE901D7-051C-1202-1E84-C309DD580D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703039"/>
              </p:ext>
            </p:extLst>
          </p:nvPr>
        </p:nvGraphicFramePr>
        <p:xfrm>
          <a:off x="838200" y="148431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9350D89A-C997-FDB5-FE50-848C294D977D}"/>
              </a:ext>
            </a:extLst>
          </p:cNvPr>
          <p:cNvSpPr/>
          <p:nvPr/>
        </p:nvSpPr>
        <p:spPr>
          <a:xfrm>
            <a:off x="-55563" y="1325562"/>
            <a:ext cx="11064875" cy="1508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8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DAD34-813D-4328-9D2D-9DE1EEA9D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867658" cy="1128068"/>
          </a:xfrm>
        </p:spPr>
        <p:txBody>
          <a:bodyPr anchor="ctr">
            <a:noAutofit/>
          </a:bodyPr>
          <a:lstStyle/>
          <a:p>
            <a:r>
              <a:rPr lang="en-IN">
                <a:latin typeface="Georgia Pro"/>
              </a:rPr>
              <a:t>Contribution Stats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3E79E-D3AA-1D28-D60E-EE7D97202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2000">
                <a:cs typeface="Calibri"/>
              </a:rPr>
              <a:t>Tejas – 20 %</a:t>
            </a:r>
            <a:endParaRPr lang="en-US">
              <a:cs typeface="Calibri" panose="020F0502020204030204"/>
            </a:endParaRP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2000">
                <a:cs typeface="Calibri"/>
              </a:rPr>
              <a:t>Hitesh – 20%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2000">
                <a:cs typeface="Calibri"/>
              </a:rPr>
              <a:t>Balaji – 20%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2000">
                <a:cs typeface="Calibri"/>
              </a:rPr>
              <a:t>Mayur – 20%</a:t>
            </a:r>
          </a:p>
          <a:p>
            <a:pPr>
              <a:lnSpc>
                <a:spcPct val="150000"/>
              </a:lnSpc>
              <a:buFont typeface="Wingdings" panose="020B0604020202020204" pitchFamily="34" charset="0"/>
              <a:buChar char="§"/>
            </a:pPr>
            <a:r>
              <a:rPr lang="en-US" sz="2000">
                <a:cs typeface="Calibri"/>
              </a:rPr>
              <a:t>Shubam – 20%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2000">
              <a:cs typeface="Calibr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 descr="Blue ribbon rosette">
            <a:extLst>
              <a:ext uri="{FF2B5EF4-FFF2-40B4-BE49-F238E27FC236}">
                <a16:creationId xmlns:a16="http://schemas.microsoft.com/office/drawing/2014/main" id="{58BEB2D9-DFF1-5EC6-99BD-E3BF8FFD3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4" r="-1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3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8331-3DC5-F4A1-6567-C8169D285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7" y="71438"/>
            <a:ext cx="10515600" cy="1325563"/>
          </a:xfrm>
        </p:spPr>
        <p:txBody>
          <a:bodyPr/>
          <a:lstStyle/>
          <a:p>
            <a:r>
              <a:rPr lang="en-US">
                <a:latin typeface="Georgia Pro"/>
                <a:cs typeface="Calibri Light"/>
              </a:rPr>
              <a:t>Project 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D4B20A-2B6E-469F-075A-363343A195D4}"/>
              </a:ext>
            </a:extLst>
          </p:cNvPr>
          <p:cNvSpPr/>
          <p:nvPr/>
        </p:nvSpPr>
        <p:spPr>
          <a:xfrm>
            <a:off x="-119063" y="1127125"/>
            <a:ext cx="11064875" cy="1508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Final Demo">
            <a:hlinkClick r:id="" action="ppaction://media"/>
            <a:extLst>
              <a:ext uri="{FF2B5EF4-FFF2-40B4-BE49-F238E27FC236}">
                <a16:creationId xmlns:a16="http://schemas.microsoft.com/office/drawing/2014/main" id="{F6BC69DD-F663-4153-ABDB-616E6CB5C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4754" y="1559065"/>
            <a:ext cx="9653366" cy="50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32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A37FD-854D-B6CC-2257-689A35D6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5" y="434996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>
                <a:latin typeface="Georgia Pro"/>
                <a:cs typeface="Calibri Light"/>
              </a:rPr>
              <a:t>Project Status</a:t>
            </a:r>
            <a:endParaRPr lang="en-US">
              <a:latin typeface="Georgia Pro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2B275-50EB-E09A-9F33-B5F00AEE5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endParaRPr lang="en-US" sz="1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F03BD9-AF62-4BA3-B111-489B867FF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30988"/>
              </p:ext>
            </p:extLst>
          </p:nvPr>
        </p:nvGraphicFramePr>
        <p:xfrm>
          <a:off x="5987738" y="1038893"/>
          <a:ext cx="5628019" cy="4547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976">
                  <a:extLst>
                    <a:ext uri="{9D8B030D-6E8A-4147-A177-3AD203B41FA5}">
                      <a16:colId xmlns:a16="http://schemas.microsoft.com/office/drawing/2014/main" val="1519599726"/>
                    </a:ext>
                  </a:extLst>
                </a:gridCol>
                <a:gridCol w="1057043">
                  <a:extLst>
                    <a:ext uri="{9D8B030D-6E8A-4147-A177-3AD203B41FA5}">
                      <a16:colId xmlns:a16="http://schemas.microsoft.com/office/drawing/2014/main" val="1060137072"/>
                    </a:ext>
                  </a:extLst>
                </a:gridCol>
              </a:tblGrid>
              <a:tr h="425401">
                <a:tc>
                  <a:txBody>
                    <a:bodyPr/>
                    <a:lstStyle/>
                    <a:p>
                      <a:r>
                        <a:rPr lang="en-IN" sz="1900">
                          <a:latin typeface="Arial"/>
                        </a:rPr>
                        <a:t>Goal</a:t>
                      </a:r>
                    </a:p>
                  </a:txBody>
                  <a:tcPr marL="96864" marR="96864" marT="48432" marB="48432"/>
                </a:tc>
                <a:tc>
                  <a:txBody>
                    <a:bodyPr/>
                    <a:lstStyle/>
                    <a:p>
                      <a:r>
                        <a:rPr lang="en-IN" sz="1900">
                          <a:latin typeface="Arial"/>
                        </a:rPr>
                        <a:t>Status</a:t>
                      </a:r>
                    </a:p>
                  </a:txBody>
                  <a:tcPr marL="96864" marR="96864" marT="48432" marB="48432"/>
                </a:tc>
                <a:extLst>
                  <a:ext uri="{0D108BD9-81ED-4DB2-BD59-A6C34878D82A}">
                    <a16:rowId xmlns:a16="http://schemas.microsoft.com/office/drawing/2014/main" val="3720776215"/>
                  </a:ext>
                </a:extLst>
              </a:tr>
              <a:tr h="425401">
                <a:tc>
                  <a:txBody>
                    <a:bodyPr/>
                    <a:lstStyle/>
                    <a:p>
                      <a:r>
                        <a:rPr lang="en-US" sz="1900">
                          <a:latin typeface="Arial"/>
                        </a:rPr>
                        <a:t>Authentication and Dashboard</a:t>
                      </a:r>
                    </a:p>
                  </a:txBody>
                  <a:tcPr marL="96864" marR="96864" marT="48432" marB="48432"/>
                </a:tc>
                <a:tc>
                  <a:txBody>
                    <a:bodyPr/>
                    <a:lstStyle/>
                    <a:p>
                      <a:r>
                        <a:rPr lang="en-IN" sz="1900">
                          <a:latin typeface="Arial"/>
                        </a:rPr>
                        <a:t>Done</a:t>
                      </a:r>
                    </a:p>
                  </a:txBody>
                  <a:tcPr marL="96864" marR="96864" marT="48432" marB="48432"/>
                </a:tc>
                <a:extLst>
                  <a:ext uri="{0D108BD9-81ED-4DB2-BD59-A6C34878D82A}">
                    <a16:rowId xmlns:a16="http://schemas.microsoft.com/office/drawing/2014/main" val="77209449"/>
                  </a:ext>
                </a:extLst>
              </a:tr>
              <a:tr h="718737">
                <a:tc>
                  <a:txBody>
                    <a:bodyPr/>
                    <a:lstStyle/>
                    <a:p>
                      <a:r>
                        <a:rPr lang="en-US" sz="1900">
                          <a:latin typeface="Arial"/>
                        </a:rPr>
                        <a:t>Product Catalogue and Product Detail Page</a:t>
                      </a:r>
                      <a:endParaRPr lang="en-IN" sz="1900">
                        <a:latin typeface="Arial"/>
                      </a:endParaRPr>
                    </a:p>
                  </a:txBody>
                  <a:tcPr marL="96864" marR="96864" marT="48432" marB="48432"/>
                </a:tc>
                <a:tc>
                  <a:txBody>
                    <a:bodyPr/>
                    <a:lstStyle/>
                    <a:p>
                      <a:r>
                        <a:rPr lang="en-IN" sz="1900">
                          <a:latin typeface="Arial"/>
                        </a:rPr>
                        <a:t>Done</a:t>
                      </a:r>
                    </a:p>
                  </a:txBody>
                  <a:tcPr marL="96864" marR="96864" marT="48432" marB="48432"/>
                </a:tc>
                <a:extLst>
                  <a:ext uri="{0D108BD9-81ED-4DB2-BD59-A6C34878D82A}">
                    <a16:rowId xmlns:a16="http://schemas.microsoft.com/office/drawing/2014/main" val="2046694708"/>
                  </a:ext>
                </a:extLst>
              </a:tr>
              <a:tr h="425401">
                <a:tc>
                  <a:txBody>
                    <a:bodyPr/>
                    <a:lstStyle/>
                    <a:p>
                      <a:r>
                        <a:rPr lang="en-US" sz="1900">
                          <a:latin typeface="Arial"/>
                        </a:rPr>
                        <a:t>Geographical Integration</a:t>
                      </a:r>
                      <a:endParaRPr lang="en-IN" sz="1900">
                        <a:latin typeface="Arial"/>
                      </a:endParaRPr>
                    </a:p>
                  </a:txBody>
                  <a:tcPr marL="96864" marR="96864" marT="48432" marB="48432"/>
                </a:tc>
                <a:tc>
                  <a:txBody>
                    <a:bodyPr/>
                    <a:lstStyle/>
                    <a:p>
                      <a:r>
                        <a:rPr lang="en-IN" sz="1900">
                          <a:latin typeface="Arial"/>
                        </a:rPr>
                        <a:t>Done</a:t>
                      </a:r>
                    </a:p>
                  </a:txBody>
                  <a:tcPr marL="96864" marR="96864" marT="48432" marB="48432"/>
                </a:tc>
                <a:extLst>
                  <a:ext uri="{0D108BD9-81ED-4DB2-BD59-A6C34878D82A}">
                    <a16:rowId xmlns:a16="http://schemas.microsoft.com/office/drawing/2014/main" val="1507315599"/>
                  </a:ext>
                </a:extLst>
              </a:tr>
              <a:tr h="42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>
                          <a:latin typeface="Arial"/>
                        </a:rPr>
                        <a:t>Booking and Payment Processing</a:t>
                      </a:r>
                      <a:endParaRPr lang="en-IN" sz="1900">
                        <a:latin typeface="Arial"/>
                      </a:endParaRPr>
                    </a:p>
                  </a:txBody>
                  <a:tcPr marL="96864" marR="96864" marT="48432" marB="48432"/>
                </a:tc>
                <a:tc>
                  <a:txBody>
                    <a:bodyPr/>
                    <a:lstStyle/>
                    <a:p>
                      <a:r>
                        <a:rPr lang="en-IN" sz="1900">
                          <a:latin typeface="Arial"/>
                        </a:rPr>
                        <a:t>Done</a:t>
                      </a:r>
                    </a:p>
                  </a:txBody>
                  <a:tcPr marL="96864" marR="96864" marT="48432" marB="48432"/>
                </a:tc>
                <a:extLst>
                  <a:ext uri="{0D108BD9-81ED-4DB2-BD59-A6C34878D82A}">
                    <a16:rowId xmlns:a16="http://schemas.microsoft.com/office/drawing/2014/main" val="2216305492"/>
                  </a:ext>
                </a:extLst>
              </a:tr>
              <a:tr h="425401">
                <a:tc>
                  <a:txBody>
                    <a:bodyPr/>
                    <a:lstStyle/>
                    <a:p>
                      <a:r>
                        <a:rPr lang="en-US" sz="1900">
                          <a:latin typeface="Arial"/>
                        </a:rPr>
                        <a:t>Stripe Payment Integration</a:t>
                      </a:r>
                    </a:p>
                  </a:txBody>
                  <a:tcPr marL="96864" marR="96864" marT="48432" marB="48432"/>
                </a:tc>
                <a:tc>
                  <a:txBody>
                    <a:bodyPr/>
                    <a:lstStyle/>
                    <a:p>
                      <a:r>
                        <a:rPr lang="en-IN" sz="1900">
                          <a:latin typeface="Arial"/>
                        </a:rPr>
                        <a:t>Done</a:t>
                      </a:r>
                    </a:p>
                  </a:txBody>
                  <a:tcPr marL="96864" marR="96864" marT="48432" marB="48432"/>
                </a:tc>
                <a:extLst>
                  <a:ext uri="{0D108BD9-81ED-4DB2-BD59-A6C34878D82A}">
                    <a16:rowId xmlns:a16="http://schemas.microsoft.com/office/drawing/2014/main" val="2269999046"/>
                  </a:ext>
                </a:extLst>
              </a:tr>
              <a:tr h="425401">
                <a:tc>
                  <a:txBody>
                    <a:bodyPr/>
                    <a:lstStyle/>
                    <a:p>
                      <a:r>
                        <a:rPr lang="en-US" sz="1900">
                          <a:latin typeface="Arial"/>
                        </a:rPr>
                        <a:t>Test Driven Development Approach</a:t>
                      </a:r>
                    </a:p>
                  </a:txBody>
                  <a:tcPr marL="96864" marR="96864" marT="48432" marB="48432"/>
                </a:tc>
                <a:tc>
                  <a:txBody>
                    <a:bodyPr/>
                    <a:lstStyle/>
                    <a:p>
                      <a:r>
                        <a:rPr lang="en-IN" sz="1900">
                          <a:latin typeface="Arial"/>
                        </a:rPr>
                        <a:t>Done</a:t>
                      </a:r>
                    </a:p>
                  </a:txBody>
                  <a:tcPr marL="96864" marR="96864" marT="48432" marB="48432"/>
                </a:tc>
                <a:extLst>
                  <a:ext uri="{0D108BD9-81ED-4DB2-BD59-A6C34878D82A}">
                    <a16:rowId xmlns:a16="http://schemas.microsoft.com/office/drawing/2014/main" val="821092978"/>
                  </a:ext>
                </a:extLst>
              </a:tr>
              <a:tr h="425401">
                <a:tc>
                  <a:txBody>
                    <a:bodyPr/>
                    <a:lstStyle/>
                    <a:p>
                      <a:r>
                        <a:rPr lang="en-US" sz="1900">
                          <a:latin typeface="Arial"/>
                        </a:rPr>
                        <a:t>90% Code Coverage</a:t>
                      </a:r>
                      <a:endParaRPr lang="en-IN" sz="1900">
                        <a:latin typeface="Arial"/>
                      </a:endParaRPr>
                    </a:p>
                  </a:txBody>
                  <a:tcPr marL="96864" marR="96864" marT="48432" marB="48432"/>
                </a:tc>
                <a:tc>
                  <a:txBody>
                    <a:bodyPr/>
                    <a:lstStyle/>
                    <a:p>
                      <a:r>
                        <a:rPr lang="en-IN" sz="1900">
                          <a:latin typeface="Arial"/>
                        </a:rPr>
                        <a:t>Done</a:t>
                      </a:r>
                    </a:p>
                  </a:txBody>
                  <a:tcPr marL="96864" marR="96864" marT="48432" marB="48432"/>
                </a:tc>
                <a:extLst>
                  <a:ext uri="{0D108BD9-81ED-4DB2-BD59-A6C34878D82A}">
                    <a16:rowId xmlns:a16="http://schemas.microsoft.com/office/drawing/2014/main" val="3688194292"/>
                  </a:ext>
                </a:extLst>
              </a:tr>
              <a:tr h="42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900">
                          <a:latin typeface="Arial"/>
                        </a:rPr>
                        <a:t>CI/CD Pipeline </a:t>
                      </a:r>
                      <a:r>
                        <a:rPr lang="en-US" sz="1900">
                          <a:latin typeface="Arial"/>
                        </a:rPr>
                        <a:t>and VM deployment</a:t>
                      </a:r>
                    </a:p>
                  </a:txBody>
                  <a:tcPr marL="96864" marR="96864" marT="48432" marB="48432"/>
                </a:tc>
                <a:tc>
                  <a:txBody>
                    <a:bodyPr/>
                    <a:lstStyle/>
                    <a:p>
                      <a:r>
                        <a:rPr lang="en-IN" sz="1900">
                          <a:latin typeface="Arial"/>
                        </a:rPr>
                        <a:t>Done</a:t>
                      </a:r>
                    </a:p>
                  </a:txBody>
                  <a:tcPr marL="96864" marR="96864" marT="48432" marB="48432"/>
                </a:tc>
                <a:extLst>
                  <a:ext uri="{0D108BD9-81ED-4DB2-BD59-A6C34878D82A}">
                    <a16:rowId xmlns:a16="http://schemas.microsoft.com/office/drawing/2014/main" val="385917774"/>
                  </a:ext>
                </a:extLst>
              </a:tr>
              <a:tr h="4254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>
                          <a:latin typeface="Arial"/>
                        </a:rPr>
                        <a:t>Code Smell Refactoring</a:t>
                      </a:r>
                      <a:endParaRPr lang="en-IN" sz="1900">
                        <a:latin typeface="Arial"/>
                      </a:endParaRPr>
                    </a:p>
                  </a:txBody>
                  <a:tcPr marL="96864" marR="96864" marT="48432" marB="48432"/>
                </a:tc>
                <a:tc>
                  <a:txBody>
                    <a:bodyPr/>
                    <a:lstStyle/>
                    <a:p>
                      <a:r>
                        <a:rPr lang="en-IN" sz="1900">
                          <a:latin typeface="Arial"/>
                        </a:rPr>
                        <a:t>Done</a:t>
                      </a:r>
                    </a:p>
                  </a:txBody>
                  <a:tcPr marL="96864" marR="96864" marT="48432" marB="48432"/>
                </a:tc>
                <a:extLst>
                  <a:ext uri="{0D108BD9-81ED-4DB2-BD59-A6C34878D82A}">
                    <a16:rowId xmlns:a16="http://schemas.microsoft.com/office/drawing/2014/main" val="1980444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91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216FB-854A-98D3-1779-1C7CC3DCB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latin typeface="Georgia Pro"/>
              </a:rPr>
              <a:t>Hurdles Encountered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AD10D-6BC7-F780-10CB-59D7D40768E4}"/>
              </a:ext>
            </a:extLst>
          </p:cNvPr>
          <p:cNvSpPr txBox="1"/>
          <p:nvPr/>
        </p:nvSpPr>
        <p:spPr>
          <a:xfrm>
            <a:off x="801597" y="2599509"/>
            <a:ext cx="10199231" cy="362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b="1"/>
              <a:t>Differing</a:t>
            </a:r>
            <a:r>
              <a:rPr lang="en-US" sz="2000" b="1" i="0">
                <a:effectLst/>
              </a:rPr>
              <a:t> Work Styles:</a:t>
            </a:r>
            <a:endParaRPr lang="en-US" sz="200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          </a:t>
            </a:r>
            <a:r>
              <a:rPr lang="en-US" sz="2000" b="0" i="0">
                <a:effectLst/>
              </a:rPr>
              <a:t> Managing diverse work styles and preferences within the team.</a:t>
            </a:r>
            <a:endParaRPr lang="en-US" sz="2000" b="0" i="0">
              <a:effectLst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0">
                <a:effectLst/>
              </a:rPr>
              <a:t>2.</a:t>
            </a:r>
            <a:r>
              <a:rPr lang="en-US" sz="2000" b="1"/>
              <a:t>   </a:t>
            </a:r>
            <a:r>
              <a:rPr lang="en-US" sz="2000" b="1" i="0">
                <a:effectLst/>
              </a:rPr>
              <a:t>Timeline Pressures:</a:t>
            </a:r>
            <a:endParaRPr lang="en-US" sz="200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             </a:t>
            </a:r>
            <a:r>
              <a:rPr lang="en-US" sz="2000" b="0" i="0">
                <a:effectLst/>
              </a:rPr>
              <a:t>Dealing with time constraints and project deadlines.</a:t>
            </a:r>
            <a:endParaRPr lang="en-US" sz="2000" b="0" i="0">
              <a:effectLst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0">
                <a:effectLst/>
              </a:rPr>
              <a:t>3.</a:t>
            </a:r>
            <a:r>
              <a:rPr lang="en-US" sz="2000" b="1"/>
              <a:t>   </a:t>
            </a:r>
            <a:r>
              <a:rPr lang="en-US" sz="2000" b="1" i="0">
                <a:effectLst/>
              </a:rPr>
              <a:t>Resource Allocation:</a:t>
            </a:r>
            <a:endParaRPr lang="en-US" sz="200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             </a:t>
            </a:r>
            <a:r>
              <a:rPr lang="en-US" sz="2000" b="0" i="0">
                <a:effectLst/>
              </a:rPr>
              <a:t>Allocating and utilizing team resources efficiently.</a:t>
            </a:r>
            <a:endParaRPr lang="en-US" sz="2000" b="0" i="0">
              <a:effectLst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/>
              <a:t>4. </a:t>
            </a:r>
            <a:r>
              <a:rPr lang="en-US" sz="2000" b="1" i="0">
                <a:effectLst/>
              </a:rPr>
              <a:t> </a:t>
            </a:r>
            <a:r>
              <a:rPr lang="en-US" sz="2000" b="1"/>
              <a:t> </a:t>
            </a:r>
            <a:r>
              <a:rPr lang="en-US" sz="2000" b="1" i="0">
                <a:effectLst/>
              </a:rPr>
              <a:t>TDD Adoption </a:t>
            </a:r>
            <a:r>
              <a:rPr lang="en-US" sz="2000" b="1"/>
              <a:t>Process:</a:t>
            </a:r>
            <a:endParaRPr lang="en-US" sz="2000" b="1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/>
              <a:t>            </a:t>
            </a:r>
            <a:r>
              <a:rPr lang="en-US" sz="2000" b="1" i="0">
                <a:effectLst/>
              </a:rPr>
              <a:t> </a:t>
            </a:r>
            <a:r>
              <a:rPr lang="en-US" sz="2000" i="0">
                <a:effectLst/>
              </a:rPr>
              <a:t>Faced difficulty in beginning to adapt to TDD development</a:t>
            </a:r>
            <a:endParaRPr lang="en-US" sz="2000" i="0">
              <a:effectLst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/>
              <a:t>5.   API Test Cases:</a:t>
            </a:r>
            <a:endParaRPr lang="en-US" sz="2000" b="1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            </a:t>
            </a:r>
            <a:r>
              <a:rPr lang="en-US" sz="2000" i="0">
                <a:effectLst/>
              </a:rPr>
              <a:t> Challenging task to increase code coverage to 90 %</a:t>
            </a:r>
            <a:endParaRPr lang="en-US" sz="2000" i="0">
              <a:effectLst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en-US" sz="1700" i="0">
              <a:effectLst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4527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8C0-8BC1-42F5-6743-A1AD79D1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06" y="334303"/>
            <a:ext cx="10515600" cy="867774"/>
          </a:xfrm>
        </p:spPr>
        <p:txBody>
          <a:bodyPr/>
          <a:lstStyle/>
          <a:p>
            <a:r>
              <a:rPr lang="en-US">
                <a:latin typeface="Georgia Pro"/>
                <a:cs typeface="Calibri Light"/>
              </a:rPr>
              <a:t>Learnings from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0AD65-D495-59D6-0EDC-8205C47B3D7F}"/>
              </a:ext>
            </a:extLst>
          </p:cNvPr>
          <p:cNvSpPr txBox="1"/>
          <p:nvPr/>
        </p:nvSpPr>
        <p:spPr>
          <a:xfrm>
            <a:off x="1098009" y="1624559"/>
            <a:ext cx="2743200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Tech Stack:</a:t>
            </a:r>
            <a:br>
              <a:rPr lang="en-US" sz="2800" b="1">
                <a:latin typeface="Arial"/>
                <a:cs typeface="Arial"/>
              </a:rPr>
            </a:br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Arial"/>
                <a:cs typeface="Calibri"/>
              </a:rPr>
              <a:t>Agile Methodology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Arial"/>
                <a:cs typeface="Calibri"/>
              </a:rPr>
              <a:t>Spring Boot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Arial"/>
                <a:cs typeface="Calibri"/>
              </a:rPr>
              <a:t>TDD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Arial"/>
                <a:cs typeface="Calibri"/>
              </a:rPr>
              <a:t>CI/CD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Arial"/>
                <a:cs typeface="Calibri"/>
              </a:rPr>
              <a:t>React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61072B-0B79-B6B8-BE81-0C771889A6C7}"/>
              </a:ext>
            </a:extLst>
          </p:cNvPr>
          <p:cNvSpPr txBox="1"/>
          <p:nvPr/>
        </p:nvSpPr>
        <p:spPr>
          <a:xfrm>
            <a:off x="1098009" y="3941644"/>
            <a:ext cx="3236419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>
                <a:latin typeface="Arial"/>
                <a:cs typeface="Arial"/>
              </a:rPr>
              <a:t>Synergize:</a:t>
            </a:r>
            <a:br>
              <a:rPr lang="en-US" sz="2600" b="1">
                <a:latin typeface="Arial"/>
                <a:cs typeface="Arial"/>
              </a:rPr>
            </a:br>
            <a:endParaRPr lang="en-US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Arial"/>
                <a:cs typeface="Calibri"/>
              </a:rPr>
              <a:t>Diverse Skill Utilization</a:t>
            </a:r>
            <a:endParaRPr lang="en-US">
              <a:latin typeface="Arial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Arial"/>
                <a:cs typeface="Calibri"/>
              </a:rPr>
              <a:t>Conflict Resolution Strategies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Arial"/>
                <a:cs typeface="Calibri"/>
              </a:rPr>
              <a:t>Feedback Culture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Arial"/>
                <a:cs typeface="Calibri"/>
              </a:rPr>
              <a:t>Effective Time Management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>
                <a:latin typeface="Arial"/>
                <a:cs typeface="Calibri"/>
              </a:rPr>
              <a:t>Shared Accountability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08290C-447D-4EA8-887B-E4271E4ED7AF}"/>
              </a:ext>
            </a:extLst>
          </p:cNvPr>
          <p:cNvSpPr txBox="1">
            <a:spLocks/>
          </p:cNvSpPr>
          <p:nvPr/>
        </p:nvSpPr>
        <p:spPr>
          <a:xfrm>
            <a:off x="4975235" y="1981103"/>
            <a:ext cx="6786626" cy="3660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If given another opportunity to work on this project, we will:</a:t>
            </a:r>
          </a:p>
          <a:p>
            <a:pPr>
              <a:lnSpc>
                <a:spcPct val="150000"/>
              </a:lnSpc>
            </a:pPr>
            <a:r>
              <a:rPr lang="en-US" sz="2000">
                <a:cs typeface="Calibri"/>
              </a:rPr>
              <a:t>Explore new efficient technologies to replicate the project</a:t>
            </a:r>
          </a:p>
          <a:p>
            <a:pPr>
              <a:lnSpc>
                <a:spcPct val="150000"/>
              </a:lnSpc>
            </a:pPr>
            <a:r>
              <a:rPr lang="en-US" sz="2000">
                <a:cs typeface="Calibri"/>
              </a:rPr>
              <a:t>Follow the TDD approach from the start</a:t>
            </a:r>
          </a:p>
          <a:p>
            <a:pPr>
              <a:lnSpc>
                <a:spcPct val="150000"/>
              </a:lnSpc>
            </a:pPr>
            <a:r>
              <a:rPr lang="en-US" sz="2000">
                <a:cs typeface="Calibri"/>
              </a:rPr>
              <a:t>Implement automated testing where applicable to catch issues early</a:t>
            </a:r>
          </a:p>
          <a:p>
            <a:pPr>
              <a:lnSpc>
                <a:spcPct val="150000"/>
              </a:lnSpc>
            </a:pPr>
            <a:r>
              <a:rPr lang="en-US" sz="2000">
                <a:cs typeface="Calibri"/>
              </a:rPr>
              <a:t>Frequent code review and analysis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3BF8A05-659B-DA21-8ED9-F2AEC6365A63}"/>
              </a:ext>
            </a:extLst>
          </p:cNvPr>
          <p:cNvSpPr/>
          <p:nvPr/>
        </p:nvSpPr>
        <p:spPr>
          <a:xfrm>
            <a:off x="-55563" y="1325562"/>
            <a:ext cx="11064875" cy="1508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4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C301E-4F73-0B72-E6B0-6C6D56A9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87" y="350196"/>
            <a:ext cx="4851620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Georgia Pro"/>
                <a:cs typeface="Calibri Light"/>
              </a:rPr>
              <a:t>Future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36A33-A7DD-ED13-DBF3-DF87051B7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77" y="2338388"/>
            <a:ext cx="5591467" cy="40814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1">
                <a:latin typeface="Arial"/>
                <a:ea typeface="+mn-lt"/>
                <a:cs typeface="+mn-lt"/>
              </a:rPr>
              <a:t>Mobile App Development:</a:t>
            </a:r>
            <a:endParaRPr lang="en-US" sz="1700" b="1">
              <a:latin typeface="Arial"/>
              <a:cs typeface="Calibri"/>
            </a:endParaRPr>
          </a:p>
          <a:p>
            <a:r>
              <a:rPr lang="en-US" sz="1800">
                <a:latin typeface="Arial"/>
                <a:ea typeface="+mn-lt"/>
                <a:cs typeface="+mn-lt"/>
              </a:rPr>
              <a:t>Develop a mobile application for RentX to make it more accessible to users on the go.</a:t>
            </a:r>
            <a:endParaRPr lang="en-US" sz="1800">
              <a:latin typeface="Arial"/>
              <a:cs typeface="Arial"/>
            </a:endParaRPr>
          </a:p>
          <a:p>
            <a:r>
              <a:rPr lang="en-US" sz="1800">
                <a:latin typeface="Arial"/>
                <a:ea typeface="+mn-lt"/>
                <a:cs typeface="+mn-lt"/>
              </a:rPr>
              <a:t>Ensure a seamless and user-friendly experience across different devices.</a:t>
            </a:r>
          </a:p>
          <a:p>
            <a:endParaRPr lang="en-US" sz="1700">
              <a:latin typeface="Arial"/>
              <a:ea typeface="+mn-lt"/>
              <a:cs typeface="+mn-lt"/>
            </a:endParaRPr>
          </a:p>
          <a:p>
            <a:pPr>
              <a:buNone/>
            </a:pPr>
            <a:r>
              <a:rPr lang="en-US" sz="1700" b="1">
                <a:latin typeface="Arial"/>
                <a:ea typeface="+mn-lt"/>
                <a:cs typeface="+mn-lt"/>
              </a:rPr>
              <a:t>Integrated Messaging System (Chat Room) :</a:t>
            </a:r>
            <a:endParaRPr lang="en-US" sz="1700" b="1">
              <a:latin typeface="Arial"/>
              <a:cs typeface="Arial"/>
            </a:endParaRPr>
          </a:p>
          <a:p>
            <a:r>
              <a:rPr lang="en-US" sz="1800">
                <a:latin typeface="Arial"/>
                <a:ea typeface="+mn-lt"/>
                <a:cs typeface="+mn-lt"/>
              </a:rPr>
              <a:t>Enhance communication between buyers and sellers with an integrated messaging system.</a:t>
            </a:r>
            <a:endParaRPr lang="en-US" sz="1800">
              <a:latin typeface="Arial"/>
              <a:cs typeface="Calibri" panose="020F0502020204030204"/>
            </a:endParaRPr>
          </a:p>
          <a:p>
            <a:r>
              <a:rPr lang="en-US" sz="1800">
                <a:latin typeface="Arial"/>
                <a:ea typeface="+mn-lt"/>
                <a:cs typeface="+mn-lt"/>
              </a:rPr>
              <a:t>Allow users to negotiate prices, discuss product details, and coordinate rental periods through the platform.</a:t>
            </a:r>
            <a:endParaRPr lang="en-US" sz="1800">
              <a:latin typeface="Arial"/>
              <a:cs typeface="Calibri" panose="020F0502020204030204"/>
            </a:endParaRPr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D6A808F4-0363-BD6F-C0F6-8DE6ADAC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75" r="5168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6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4F8A61-3CC6-35BC-315B-FD2C96605284}"/>
              </a:ext>
            </a:extLst>
          </p:cNvPr>
          <p:cNvSpPr txBox="1">
            <a:spLocks/>
          </p:cNvSpPr>
          <p:nvPr/>
        </p:nvSpPr>
        <p:spPr>
          <a:xfrm>
            <a:off x="1994565" y="2011258"/>
            <a:ext cx="8307587" cy="198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>
                <a:latin typeface="Arial"/>
                <a:ea typeface="+mj-lt"/>
                <a:cs typeface="+mj-lt"/>
              </a:rPr>
              <a:t>"Why buy the cow when you can rent the milk and change flavors?"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B2DDCB-523E-4407-D3DD-F4B342585A79}"/>
              </a:ext>
            </a:extLst>
          </p:cNvPr>
          <p:cNvSpPr txBox="1"/>
          <p:nvPr/>
        </p:nvSpPr>
        <p:spPr>
          <a:xfrm>
            <a:off x="4207622" y="4654197"/>
            <a:ext cx="3766781" cy="815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700">
                <a:latin typeface="Georgia Pro"/>
              </a:rPr>
              <a:t>Use RentX!</a:t>
            </a:r>
            <a:r>
              <a:rPr lang="en-US" sz="4700">
                <a:latin typeface="Calibri Light"/>
                <a:cs typeface="Calibri Light"/>
              </a:rPr>
              <a:t>​</a:t>
            </a:r>
            <a:endParaRPr lang="en-US"/>
          </a:p>
        </p:txBody>
      </p:sp>
      <p:pic>
        <p:nvPicPr>
          <p:cNvPr id="37" name="Picture 36" descr="A black and white sign with a person taking a pill&#10;&#10;Description automatically generated">
            <a:extLst>
              <a:ext uri="{FF2B5EF4-FFF2-40B4-BE49-F238E27FC236}">
                <a16:creationId xmlns:a16="http://schemas.microsoft.com/office/drawing/2014/main" id="{0AE2E460-E601-D3E0-4777-BF188D0B288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3874" y="214812"/>
            <a:ext cx="2404262" cy="142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03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9556F-56CD-1192-861D-4BA646195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Georgia Pro"/>
                <a:cs typeface="Calibri Light"/>
              </a:rPr>
              <a:t>References</a:t>
            </a:r>
            <a:endParaRPr lang="en-US" sz="4000">
              <a:latin typeface="Georgia Pro"/>
            </a:endParaRPr>
          </a:p>
        </p:txBody>
      </p:sp>
      <p:pic>
        <p:nvPicPr>
          <p:cNvPr id="23" name="Picture 22" descr="Green dialogue boxes">
            <a:extLst>
              <a:ext uri="{FF2B5EF4-FFF2-40B4-BE49-F238E27FC236}">
                <a16:creationId xmlns:a16="http://schemas.microsoft.com/office/drawing/2014/main" id="{98B753A8-9095-AAC9-4A9D-7FAC0FACD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7" r="27516" b="1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A0A6E-C5E5-645A-30C2-53168702E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/>
                <a:ea typeface="Calibri"/>
                <a:cs typeface="Calibri"/>
              </a:rPr>
              <a:t>FB Marketplace - </a:t>
            </a:r>
            <a:r>
              <a:rPr lang="en-US" sz="2000" dirty="0">
                <a:latin typeface="Calibri"/>
                <a:ea typeface="Calibri"/>
                <a:cs typeface="Calibri"/>
                <a:hlinkClick r:id="rId3"/>
              </a:rPr>
              <a:t>https://www.facebook.com/marketplace/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ea typeface="Calibri"/>
                <a:cs typeface="Calibri"/>
              </a:rPr>
              <a:t> </a:t>
            </a:r>
            <a:endParaRPr lang="en-US">
              <a:latin typeface="Calibri"/>
              <a:ea typeface="Calibri"/>
              <a:cs typeface="Arial"/>
            </a:endParaRPr>
          </a:p>
          <a:p>
            <a:pPr marL="0" indent="0">
              <a:buNone/>
            </a:pPr>
            <a:r>
              <a:rPr lang="en-US" sz="2000" dirty="0">
                <a:latin typeface="Calibri"/>
                <a:ea typeface="Calibri"/>
                <a:cs typeface="Calibri"/>
              </a:rPr>
              <a:t>Olx.com - </a:t>
            </a:r>
            <a:r>
              <a:rPr lang="en-US" sz="2000" dirty="0">
                <a:latin typeface="Calibri"/>
                <a:ea typeface="Calibri"/>
                <a:cs typeface="Calibri"/>
                <a:hlinkClick r:id="rId4"/>
              </a:rPr>
              <a:t>https://www.olx.com/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ea typeface="Calibri"/>
                <a:cs typeface="Calibri"/>
              </a:rPr>
              <a:t> </a:t>
            </a:r>
          </a:p>
          <a:p>
            <a:pPr marL="0" indent="0">
              <a:buNone/>
            </a:pPr>
            <a:r>
              <a:rPr lang="en-US" sz="2000" dirty="0" err="1">
                <a:latin typeface="Calibri"/>
                <a:ea typeface="Calibri"/>
                <a:cs typeface="Calibri"/>
              </a:rPr>
              <a:t>Rentomojo</a:t>
            </a:r>
            <a:r>
              <a:rPr lang="en-US" sz="2000" dirty="0">
                <a:latin typeface="Calibri"/>
                <a:ea typeface="Calibri"/>
                <a:cs typeface="Calibri"/>
              </a:rPr>
              <a:t> - </a:t>
            </a:r>
            <a:r>
              <a:rPr lang="en-US" sz="2000" dirty="0">
                <a:latin typeface="Calibri"/>
                <a:ea typeface="Calibri"/>
                <a:cs typeface="Calibri"/>
                <a:hlinkClick r:id="rId5"/>
              </a:rPr>
              <a:t>https://www.rentomojo.com/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ea typeface="Calibri"/>
                <a:cs typeface="Calibri"/>
              </a:rPr>
              <a:t> </a:t>
            </a:r>
          </a:p>
          <a:p>
            <a:pPr marL="0" indent="0">
              <a:buNone/>
            </a:pPr>
            <a:r>
              <a:rPr lang="en-US" sz="2000" dirty="0">
                <a:latin typeface="Calibri"/>
                <a:ea typeface="Calibri"/>
                <a:cs typeface="Calibri"/>
              </a:rPr>
              <a:t>For images - </a:t>
            </a:r>
            <a:r>
              <a:rPr lang="en-US" sz="2000" dirty="0">
                <a:latin typeface="Calibri"/>
                <a:ea typeface="Calibri"/>
                <a:cs typeface="Calibri"/>
                <a:hlinkClick r:id="rId6"/>
              </a:rPr>
              <a:t>https://unsplash.com/</a:t>
            </a:r>
            <a:endParaRPr lang="en-US" sz="2000">
              <a:latin typeface="Arial"/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latin typeface="Arial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87854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6073" y="300559"/>
            <a:ext cx="7582001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latin typeface="Georgia Pro"/>
              </a:rPr>
              <a:t>Development Team Members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3DE370A-870C-69A1-F991-3BB42C916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8"/>
          <a:stretch/>
        </p:blipFill>
        <p:spPr>
          <a:xfrm>
            <a:off x="-1682730" y="-619115"/>
            <a:ext cx="6513424" cy="73024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0F9B8A-6AB5-1C2A-072E-9B4A8B879070}"/>
              </a:ext>
            </a:extLst>
          </p:cNvPr>
          <p:cNvSpPr txBox="1"/>
          <p:nvPr/>
        </p:nvSpPr>
        <p:spPr>
          <a:xfrm>
            <a:off x="4997726" y="1896735"/>
            <a:ext cx="7030760" cy="3843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Georgia Pro"/>
                <a:cs typeface="Arial"/>
              </a:rPr>
              <a:t>Balaji Sukumaran (B00948977) </a:t>
            </a:r>
            <a:r>
              <a:rPr lang="en-US" dirty="0">
                <a:solidFill>
                  <a:srgbClr val="0070C0"/>
                </a:solidFill>
                <a:latin typeface="Georgia Pro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bl664064@dal.ca</a:t>
            </a:r>
            <a:endParaRPr lang="en-US" dirty="0">
              <a:solidFill>
                <a:srgbClr val="0070C0"/>
              </a:solidFill>
              <a:latin typeface="Georgia Pro"/>
              <a:cs typeface="Arial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Georgia Pro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Georgia Pro"/>
                <a:cs typeface="Arial"/>
              </a:rPr>
              <a:t>Tejas Pabbu (B00961226) </a:t>
            </a:r>
            <a:r>
              <a:rPr lang="en-US" dirty="0">
                <a:solidFill>
                  <a:srgbClr val="0070C0"/>
                </a:solidFill>
                <a:latin typeface="Georgia Pro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tj970639@dal.ca</a:t>
            </a:r>
            <a:r>
              <a:rPr lang="en-US" dirty="0">
                <a:solidFill>
                  <a:srgbClr val="0070C0"/>
                </a:solidFill>
                <a:latin typeface="Georgia Pro"/>
                <a:cs typeface="Arial"/>
              </a:rPr>
              <a:t> 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Georgia Pro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err="1">
                <a:latin typeface="Georgia Pro"/>
                <a:cs typeface="Arial"/>
              </a:rPr>
              <a:t>Hiteshkumar</a:t>
            </a:r>
            <a:r>
              <a:rPr lang="en-US" dirty="0">
                <a:latin typeface="Georgia Pro"/>
                <a:cs typeface="Arial"/>
              </a:rPr>
              <a:t> Gupta (B00954481) </a:t>
            </a:r>
            <a:r>
              <a:rPr lang="en-US" dirty="0">
                <a:solidFill>
                  <a:srgbClr val="0070C0"/>
                </a:solidFill>
                <a:latin typeface="Georgia Pro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ht643276@dal.ca</a:t>
            </a:r>
            <a:r>
              <a:rPr lang="en-US" dirty="0">
                <a:solidFill>
                  <a:srgbClr val="0070C0"/>
                </a:solidFill>
                <a:latin typeface="Georgia Pro"/>
                <a:cs typeface="Arial"/>
              </a:rPr>
              <a:t> 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Georgia Pro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err="1">
                <a:latin typeface="Georgia Pro"/>
                <a:cs typeface="Arial"/>
              </a:rPr>
              <a:t>Mayursinh</a:t>
            </a:r>
            <a:r>
              <a:rPr lang="en-US" dirty="0">
                <a:latin typeface="Georgia Pro"/>
                <a:cs typeface="Arial"/>
              </a:rPr>
              <a:t> </a:t>
            </a:r>
            <a:r>
              <a:rPr lang="en-US" err="1">
                <a:latin typeface="Georgia Pro"/>
                <a:cs typeface="Arial"/>
              </a:rPr>
              <a:t>Sarvaiya</a:t>
            </a:r>
            <a:r>
              <a:rPr lang="en-US" dirty="0">
                <a:latin typeface="Georgia Pro"/>
                <a:cs typeface="Arial"/>
              </a:rPr>
              <a:t> (B00918007) </a:t>
            </a:r>
            <a:r>
              <a:rPr lang="en-US" dirty="0">
                <a:solidFill>
                  <a:srgbClr val="0070C0"/>
                </a:solidFill>
                <a:latin typeface="Georgia Pro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my343777@dal.ca</a:t>
            </a:r>
            <a:endParaRPr lang="en-US" dirty="0">
              <a:solidFill>
                <a:srgbClr val="0070C0"/>
              </a:solidFill>
              <a:latin typeface="Georgia Pro"/>
              <a:cs typeface="Arial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>
              <a:latin typeface="Georgia Pro"/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Georgia Pro"/>
                <a:cs typeface="Arial"/>
              </a:rPr>
              <a:t>Shubham </a:t>
            </a:r>
            <a:r>
              <a:rPr lang="en-US" err="1">
                <a:latin typeface="Georgia Pro"/>
                <a:cs typeface="Arial"/>
              </a:rPr>
              <a:t>Dippakkumar</a:t>
            </a:r>
            <a:r>
              <a:rPr lang="en-US" dirty="0">
                <a:latin typeface="Georgia Pro"/>
                <a:cs typeface="Arial"/>
              </a:rPr>
              <a:t> Jethva (B00965783)  </a:t>
            </a:r>
            <a:r>
              <a:rPr lang="en-US" dirty="0">
                <a:solidFill>
                  <a:srgbClr val="0070C0"/>
                </a:solidFill>
                <a:latin typeface="Georgia Pro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sh526033@dal.ca</a:t>
            </a:r>
            <a:r>
              <a:rPr lang="en-US" dirty="0">
                <a:solidFill>
                  <a:srgbClr val="0070C0"/>
                </a:solidFill>
                <a:latin typeface="Georgia Pro"/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8521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D7884-9126-4DA8-BB0E-4D2958D56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latin typeface="Georgia Pro"/>
                <a:ea typeface="+mj-lt"/>
                <a:cs typeface="+mj-lt"/>
              </a:rPr>
              <a:t>RentX</a:t>
            </a:r>
            <a:endParaRPr lang="en-US" sz="4800">
              <a:latin typeface="Georgia 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2E30C-84A2-844D-6567-00B21A5E5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200">
                <a:latin typeface="Arial"/>
                <a:ea typeface="+mn-lt"/>
                <a:cs typeface="+mn-lt"/>
              </a:rPr>
              <a:t>Rent X provides a localized platform for users to buy, rent, or sell items. 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200">
                <a:latin typeface="Arial"/>
                <a:ea typeface="+mn-lt"/>
                <a:cs typeface="+mn-lt"/>
              </a:rPr>
              <a:t>It offers affordable options during financial hardships, convenience for newcomers in a city, a comprehensive commerce solution, and an eco-friendly approach to reduce e-waste. 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200">
                <a:latin typeface="Arial"/>
                <a:ea typeface="+mn-lt"/>
                <a:cs typeface="+mn-lt"/>
              </a:rPr>
              <a:t>The platform also caters to trend-conscious consumers.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200">
              <a:latin typeface="Arial"/>
              <a:cs typeface="Arial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200" b="1">
                <a:latin typeface="Arial"/>
                <a:cs typeface="Arial"/>
              </a:rPr>
              <a:t>GitLab link: </a:t>
            </a:r>
            <a:r>
              <a:rPr lang="en-US" sz="2200">
                <a:solidFill>
                  <a:srgbClr val="0070C0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RentX</a:t>
            </a:r>
            <a:endParaRPr lang="en-US" sz="2200">
              <a:solidFill>
                <a:srgbClr val="0070C0"/>
              </a:solidFill>
              <a:latin typeface="Arial"/>
              <a:cs typeface="Arial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200" b="1">
                <a:latin typeface="Arial"/>
                <a:cs typeface="Arial"/>
              </a:rPr>
              <a:t>Project link:</a:t>
            </a:r>
            <a:r>
              <a:rPr lang="en-US" sz="2200">
                <a:latin typeface="Arial"/>
                <a:cs typeface="Arial"/>
              </a:rPr>
              <a:t> </a:t>
            </a:r>
            <a:r>
              <a:rPr lang="en-US" sz="2200">
                <a:solidFill>
                  <a:srgbClr val="0070C0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RentX</a:t>
            </a:r>
            <a:endParaRPr lang="en-US" sz="2200">
              <a:solidFill>
                <a:srgbClr val="0070C0"/>
              </a:solidFill>
              <a:latin typeface="Arial"/>
              <a:cs typeface="Arial"/>
            </a:endParaRPr>
          </a:p>
          <a:p>
            <a:endParaRPr lang="en-US" sz="2200">
              <a:cs typeface="Calibri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and white sign with a person taking a pill&#10;&#10;Description automatically generated">
            <a:extLst>
              <a:ext uri="{FF2B5EF4-FFF2-40B4-BE49-F238E27FC236}">
                <a16:creationId xmlns:a16="http://schemas.microsoft.com/office/drawing/2014/main" id="{EAFB3349-3A35-CE79-1FA7-20FE4545831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7505" y="68005"/>
            <a:ext cx="1642263" cy="102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8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DE4E7-EC5B-096C-9A7F-2A976BD02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77" y="639193"/>
            <a:ext cx="3992615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latin typeface="Georgia Pro"/>
              </a:rPr>
              <a:t>Dashboard Stats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89F6E084-CC99-2EBF-6059-F73652D00C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960252"/>
              </p:ext>
            </p:extLst>
          </p:nvPr>
        </p:nvGraphicFramePr>
        <p:xfrm>
          <a:off x="4655955" y="823384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65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AD34-813D-4328-9D2D-9DE1EEA9D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69" y="359567"/>
            <a:ext cx="10515600" cy="1325563"/>
          </a:xfrm>
        </p:spPr>
        <p:txBody>
          <a:bodyPr/>
          <a:lstStyle/>
          <a:p>
            <a:r>
              <a:rPr lang="en-IN">
                <a:latin typeface="Georgia Pro"/>
              </a:rPr>
              <a:t>User Story Dashboard 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350D89A-C997-FDB5-FE50-848C294D977D}"/>
              </a:ext>
            </a:extLst>
          </p:cNvPr>
          <p:cNvSpPr/>
          <p:nvPr/>
        </p:nvSpPr>
        <p:spPr>
          <a:xfrm>
            <a:off x="-55563" y="1325562"/>
            <a:ext cx="11064875" cy="15081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A screenshot of a computer&#10;&#10;Description automatically generated">
            <a:extLst>
              <a:ext uri="{FF2B5EF4-FFF2-40B4-BE49-F238E27FC236}">
                <a16:creationId xmlns:a16="http://schemas.microsoft.com/office/drawing/2014/main" id="{B0E082D1-B944-EEB9-9700-2135B5BB2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445" y="1711895"/>
            <a:ext cx="9444244" cy="4783516"/>
          </a:xfrm>
        </p:spPr>
      </p:pic>
    </p:spTree>
    <p:extLst>
      <p:ext uri="{BB962C8B-B14F-4D97-AF65-F5344CB8AC3E}">
        <p14:creationId xmlns:p14="http://schemas.microsoft.com/office/powerpoint/2010/main" val="2997901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007B2-B15A-6BD8-CAD4-E15CA0A9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Georgia Pro"/>
              </a:rPr>
              <a:t>Meeting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3ACF3-C36E-5C38-1B5B-92829EA08923}"/>
              </a:ext>
            </a:extLst>
          </p:cNvPr>
          <p:cNvSpPr txBox="1"/>
          <p:nvPr/>
        </p:nvSpPr>
        <p:spPr>
          <a:xfrm>
            <a:off x="523875" y="1968500"/>
            <a:ext cx="11537950" cy="4609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3EEE98-3CC2-F67F-902E-21E63B84C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318258"/>
              </p:ext>
            </p:extLst>
          </p:nvPr>
        </p:nvGraphicFramePr>
        <p:xfrm>
          <a:off x="643467" y="2132757"/>
          <a:ext cx="10905068" cy="38813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2187">
                  <a:extLst>
                    <a:ext uri="{9D8B030D-6E8A-4147-A177-3AD203B41FA5}">
                      <a16:colId xmlns:a16="http://schemas.microsoft.com/office/drawing/2014/main" val="3227804290"/>
                    </a:ext>
                  </a:extLst>
                </a:gridCol>
                <a:gridCol w="950782">
                  <a:extLst>
                    <a:ext uri="{9D8B030D-6E8A-4147-A177-3AD203B41FA5}">
                      <a16:colId xmlns:a16="http://schemas.microsoft.com/office/drawing/2014/main" val="2832388696"/>
                    </a:ext>
                  </a:extLst>
                </a:gridCol>
                <a:gridCol w="4872561">
                  <a:extLst>
                    <a:ext uri="{9D8B030D-6E8A-4147-A177-3AD203B41FA5}">
                      <a16:colId xmlns:a16="http://schemas.microsoft.com/office/drawing/2014/main" val="3824610079"/>
                    </a:ext>
                  </a:extLst>
                </a:gridCol>
                <a:gridCol w="3639538">
                  <a:extLst>
                    <a:ext uri="{9D8B030D-6E8A-4147-A177-3AD203B41FA5}">
                      <a16:colId xmlns:a16="http://schemas.microsoft.com/office/drawing/2014/main" val="2071995286"/>
                    </a:ext>
                  </a:extLst>
                </a:gridCol>
              </a:tblGrid>
              <a:tr h="421429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7064" marR="117064" marT="117064" marB="117064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</a:rPr>
                        <a:t>Place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7064" marR="117064" marT="117064" marB="117064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</a:rPr>
                        <a:t>Discussions (Demo)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7064" marR="117064" marT="117064" marB="117064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</a:rPr>
                        <a:t>Outcomes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7064" marR="117064" marT="117064" marB="117064" anchor="ctr"/>
                </a:tc>
                <a:extLst>
                  <a:ext uri="{0D108BD9-81ED-4DB2-BD59-A6C34878D82A}">
                    <a16:rowId xmlns:a16="http://schemas.microsoft.com/office/drawing/2014/main" val="2685513355"/>
                  </a:ext>
                </a:extLst>
              </a:tr>
              <a:tr h="317373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Sep 25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th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, 2023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Tech stack Discussion.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TA Suggested to go by Sprint Boot backend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317381197"/>
                  </a:ext>
                </a:extLst>
              </a:tr>
              <a:tr h="525486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Oct 2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nd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, 2023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Database Design demo.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Explained the project flow.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TA and Client were in agreement.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1354142492"/>
                  </a:ext>
                </a:extLst>
              </a:tr>
              <a:tr h="733598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Oct 9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th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, 2023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Authentication and registration using JWT.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Work on Profile and Advertisement API.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Client recommended forget password through email.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Dev team agreed to implement the feature next sprint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2916740486"/>
                  </a:ext>
                </a:extLst>
              </a:tr>
              <a:tr h="733598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Oct 16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th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, 2023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Home page completion.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Forget password through email.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en-US" sz="1400" kern="1200" cap="none" spc="0" err="1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 created forgot password, Advertisement, Category, Purchase.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TA and Client satisfied with Progress.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1115010643"/>
                  </a:ext>
                </a:extLst>
              </a:tr>
              <a:tr h="1149824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Oct 23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rd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, 2023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Homepage and product details page completed.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Client suggested deploying application to VM.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TA Suggested follow TDD on upcoming commits.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Dev Team mentioned CI/CD and Deployment will be done by end of November 1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st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 week.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Dev team agreed to all suggestions.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Client and TA agreed to CI/CD and deployment of application in VM for Nov 1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st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 week-end.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29824917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800281-0687-9F54-4B39-39F94A9ED24A}"/>
              </a:ext>
            </a:extLst>
          </p:cNvPr>
          <p:cNvSpPr txBox="1"/>
          <p:nvPr/>
        </p:nvSpPr>
        <p:spPr>
          <a:xfrm>
            <a:off x="3339041" y="1508124"/>
            <a:ext cx="635529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TA and Client Meetings :</a:t>
            </a:r>
            <a:r>
              <a:rPr lang="en-US" sz="1600">
                <a:cs typeface="Calibri"/>
              </a:rPr>
              <a:t> Occurs every Monday at 6:30 pm to 7:00 pm</a:t>
            </a:r>
            <a:endParaRPr lang="en-US"/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223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007B2-B15A-6BD8-CAD4-E15CA0A9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Georgia Pro"/>
              </a:rPr>
              <a:t>Meeting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3ACF3-C36E-5C38-1B5B-92829EA08923}"/>
              </a:ext>
            </a:extLst>
          </p:cNvPr>
          <p:cNvSpPr txBox="1"/>
          <p:nvPr/>
        </p:nvSpPr>
        <p:spPr>
          <a:xfrm>
            <a:off x="523875" y="1968500"/>
            <a:ext cx="11537950" cy="46096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3EEE98-3CC2-F67F-902E-21E63B84C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966549"/>
              </p:ext>
            </p:extLst>
          </p:nvPr>
        </p:nvGraphicFramePr>
        <p:xfrm>
          <a:off x="831908" y="2125211"/>
          <a:ext cx="10736102" cy="38836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96088">
                  <a:extLst>
                    <a:ext uri="{9D8B030D-6E8A-4147-A177-3AD203B41FA5}">
                      <a16:colId xmlns:a16="http://schemas.microsoft.com/office/drawing/2014/main" val="3227804290"/>
                    </a:ext>
                  </a:extLst>
                </a:gridCol>
                <a:gridCol w="875582">
                  <a:extLst>
                    <a:ext uri="{9D8B030D-6E8A-4147-A177-3AD203B41FA5}">
                      <a16:colId xmlns:a16="http://schemas.microsoft.com/office/drawing/2014/main" val="2832388696"/>
                    </a:ext>
                  </a:extLst>
                </a:gridCol>
                <a:gridCol w="4959761">
                  <a:extLst>
                    <a:ext uri="{9D8B030D-6E8A-4147-A177-3AD203B41FA5}">
                      <a16:colId xmlns:a16="http://schemas.microsoft.com/office/drawing/2014/main" val="3824610079"/>
                    </a:ext>
                  </a:extLst>
                </a:gridCol>
                <a:gridCol w="3704671">
                  <a:extLst>
                    <a:ext uri="{9D8B030D-6E8A-4147-A177-3AD203B41FA5}">
                      <a16:colId xmlns:a16="http://schemas.microsoft.com/office/drawing/2014/main" val="2071995286"/>
                    </a:ext>
                  </a:extLst>
                </a:gridCol>
              </a:tblGrid>
              <a:tr h="421429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</a:rPr>
                        <a:t>Date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7064" marR="117064" marT="117064" marB="117064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</a:rPr>
                        <a:t>Place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7064" marR="117064" marT="117064" marB="117064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</a:rPr>
                        <a:t>Discussions (Demo)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7064" marR="117064" marT="117064" marB="117064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</a:rPr>
                        <a:t>Outcomes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17064" marR="117064" marT="117064" marB="117064" anchor="ctr"/>
                </a:tc>
                <a:extLst>
                  <a:ext uri="{0D108BD9-81ED-4DB2-BD59-A6C34878D82A}">
                    <a16:rowId xmlns:a16="http://schemas.microsoft.com/office/drawing/2014/main" val="2685513355"/>
                  </a:ext>
                </a:extLst>
              </a:tr>
              <a:tr h="317373"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Oct 30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th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 , 2023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Wishlist Front End Demonstration</a:t>
                      </a:r>
                    </a:p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Seller Page and Product Category Demonstration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Suggestions given by Client on functionality UI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317381197"/>
                  </a:ext>
                </a:extLst>
              </a:tr>
              <a:tr h="525486"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Nov 6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th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 ,2023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TDD Approach Tests Implementation of Previously Implemented  API’s</a:t>
                      </a:r>
                    </a:p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Product Search Functionality Demonstrated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TA witnessed the TDD approach of development in action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1354142492"/>
                  </a:ext>
                </a:extLst>
              </a:tr>
              <a:tr h="733598"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Nov 13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th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 , 2023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  Product Review Backend and Front End Integration</a:t>
                      </a:r>
                    </a:p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Code Deployment on VM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Client team able to access the website and hit and trial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2916740486"/>
                  </a:ext>
                </a:extLst>
              </a:tr>
              <a:tr h="733598"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Nov 20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th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 , 2023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Payment Gateway Demonstration</a:t>
                      </a:r>
                    </a:p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Stripes Dashboard Preview on Successful Payment</a:t>
                      </a:r>
                    </a:p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Show cased Final Test Coverage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TA and Client satisfied with Progress.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1115010643"/>
                  </a:ext>
                </a:extLst>
              </a:tr>
              <a:tr h="772151"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Nov 27</a:t>
                      </a:r>
                      <a:r>
                        <a:rPr lang="en-US" sz="1400" kern="1200" cap="none" spc="0" baseline="30000">
                          <a:solidFill>
                            <a:schemeClr val="tx1"/>
                          </a:solidFill>
                          <a:effectLst/>
                        </a:rPr>
                        <a:t>th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 , 2023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Online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Documentation Review</a:t>
                      </a:r>
                    </a:p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Final Project Demo </a:t>
                      </a:r>
                      <a:r>
                        <a:rPr lang="en-US" sz="1400" kern="1200" cap="none" spc="0" err="1">
                          <a:solidFill>
                            <a:schemeClr val="tx1"/>
                          </a:solidFill>
                          <a:effectLst/>
                        </a:rPr>
                        <a:t>infront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 of Client Team and TA’s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TA and Client happy with the Project Presentation</a:t>
                      </a:r>
                    </a:p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</a:rPr>
                        <a:t>- Insights on Improvement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29824917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800281-0687-9F54-4B39-39F94A9ED24A}"/>
              </a:ext>
            </a:extLst>
          </p:cNvPr>
          <p:cNvSpPr txBox="1"/>
          <p:nvPr/>
        </p:nvSpPr>
        <p:spPr>
          <a:xfrm>
            <a:off x="3339041" y="1508124"/>
            <a:ext cx="635529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TA and Client Meetings :</a:t>
            </a:r>
            <a:r>
              <a:rPr lang="en-US" sz="1600">
                <a:cs typeface="Calibri"/>
              </a:rPr>
              <a:t> Occurs every Monday at 6:30 pm to 7:00 pm</a:t>
            </a:r>
            <a:endParaRPr lang="en-US"/>
          </a:p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028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007B2-B15A-6BD8-CAD4-E15CA0A9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Georgia Pro"/>
              </a:rPr>
              <a:t>Detailed Story Point Stats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3ACF3-C36E-5C38-1B5B-92829EA08923}"/>
              </a:ext>
            </a:extLst>
          </p:cNvPr>
          <p:cNvSpPr txBox="1"/>
          <p:nvPr/>
        </p:nvSpPr>
        <p:spPr>
          <a:xfrm>
            <a:off x="523875" y="1968500"/>
            <a:ext cx="115379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aseline="-250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3EEE98-3CC2-F67F-902E-21E63B84C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747619"/>
              </p:ext>
            </p:extLst>
          </p:nvPr>
        </p:nvGraphicFramePr>
        <p:xfrm>
          <a:off x="206375" y="1524000"/>
          <a:ext cx="11793052" cy="51851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33935">
                  <a:extLst>
                    <a:ext uri="{9D8B030D-6E8A-4147-A177-3AD203B41FA5}">
                      <a16:colId xmlns:a16="http://schemas.microsoft.com/office/drawing/2014/main" val="3227804290"/>
                    </a:ext>
                  </a:extLst>
                </a:gridCol>
                <a:gridCol w="3261124">
                  <a:extLst>
                    <a:ext uri="{9D8B030D-6E8A-4147-A177-3AD203B41FA5}">
                      <a16:colId xmlns:a16="http://schemas.microsoft.com/office/drawing/2014/main" val="2832388696"/>
                    </a:ext>
                  </a:extLst>
                </a:gridCol>
                <a:gridCol w="1785937">
                  <a:extLst>
                    <a:ext uri="{9D8B030D-6E8A-4147-A177-3AD203B41FA5}">
                      <a16:colId xmlns:a16="http://schemas.microsoft.com/office/drawing/2014/main" val="3824610079"/>
                    </a:ext>
                  </a:extLst>
                </a:gridCol>
                <a:gridCol w="5612056">
                  <a:extLst>
                    <a:ext uri="{9D8B030D-6E8A-4147-A177-3AD203B41FA5}">
                      <a16:colId xmlns:a16="http://schemas.microsoft.com/office/drawing/2014/main" val="2071995286"/>
                    </a:ext>
                  </a:extLst>
                </a:gridCol>
              </a:tblGrid>
              <a:tr h="446643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Sno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03893" marR="103893" marT="103893" marB="103893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User Story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03893" marR="103893" marT="103893" marB="103893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Story Points </a:t>
                      </a:r>
                      <a:r>
                        <a:rPr lang="en-US" sz="1000" b="1" kern="1200" cap="all" spc="6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aLLOCATION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03893" marR="103893" marT="103893" marB="103893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Contributors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03893" marR="103893" marT="103893" marB="103893" anchor="ctr"/>
                </a:tc>
                <a:extLst>
                  <a:ext uri="{0D108BD9-81ED-4DB2-BD59-A6C34878D82A}">
                    <a16:rowId xmlns:a16="http://schemas.microsoft.com/office/drawing/2014/main" val="2685513355"/>
                  </a:ext>
                </a:extLst>
              </a:tr>
              <a:tr h="778763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 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SignUp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Page &amp; Login page Creation</a:t>
                      </a: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3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742950" lvl="1" indent="-285750" algn="just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Mayursinh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Sarvaiya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marL="742950" lvl="1" indent="-285750" algn="just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Balaji Sukumaran</a:t>
                      </a:r>
                    </a:p>
                    <a:p>
                      <a:pPr marL="742950" lvl="1" indent="-285750" algn="just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Shubam Dipakkumar Jethva</a:t>
                      </a:r>
                    </a:p>
                  </a:txBody>
                  <a:tcPr marL="0" marR="0" marT="0" marB="69261" anchor="ctr"/>
                </a:tc>
                <a:extLst>
                  <a:ext uri="{0D108BD9-81ED-4DB2-BD59-A6C34878D82A}">
                    <a16:rowId xmlns:a16="http://schemas.microsoft.com/office/drawing/2014/main" val="317381197"/>
                  </a:ext>
                </a:extLst>
              </a:tr>
              <a:tr h="996359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 User Details/Settings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Tejas Pabbu</a:t>
                      </a: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Mayursinh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Sarvaiya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Shubham Dipakkumar Jethva</a:t>
                      </a: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Balaji Sukumaran</a:t>
                      </a:r>
                    </a:p>
                  </a:txBody>
                  <a:tcPr marL="0" marR="0" marT="0" marB="69261" anchor="ctr"/>
                </a:tc>
                <a:extLst>
                  <a:ext uri="{0D108BD9-81ED-4DB2-BD59-A6C34878D82A}">
                    <a16:rowId xmlns:a16="http://schemas.microsoft.com/office/drawing/2014/main" val="1354142492"/>
                  </a:ext>
                </a:extLst>
              </a:tr>
              <a:tr h="996359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3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DB_Design</a:t>
                      </a: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&amp; Backend API Setup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Hiteshkumar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Gupta</a:t>
                      </a: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Tejas Pabbu</a:t>
                      </a: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Balaji Sukumaran</a:t>
                      </a: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Shubham Dipakkumar Jethva</a:t>
                      </a:r>
                    </a:p>
                  </a:txBody>
                  <a:tcPr marL="0" marR="0" marT="0" marB="69261" anchor="ctr"/>
                </a:tc>
                <a:extLst>
                  <a:ext uri="{0D108BD9-81ED-4DB2-BD59-A6C34878D82A}">
                    <a16:rowId xmlns:a16="http://schemas.microsoft.com/office/drawing/2014/main" val="2916740486"/>
                  </a:ext>
                </a:extLst>
              </a:tr>
              <a:tr h="56116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4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Seller Page</a:t>
                      </a: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Mayursinh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Sarvaiya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Hiteshkumar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Gupta</a:t>
                      </a:r>
                    </a:p>
                  </a:txBody>
                  <a:tcPr marL="0" marR="0" marT="0" marB="69261" anchor="ctr"/>
                </a:tc>
                <a:extLst>
                  <a:ext uri="{0D108BD9-81ED-4DB2-BD59-A6C34878D82A}">
                    <a16:rowId xmlns:a16="http://schemas.microsoft.com/office/drawing/2014/main" val="1115010643"/>
                  </a:ext>
                </a:extLst>
              </a:tr>
              <a:tr h="561167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5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Product List by Category/Search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Mayursinh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Sarvaiya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Hiteshkumar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Gupta</a:t>
                      </a:r>
                    </a:p>
                  </a:txBody>
                  <a:tcPr marL="0" marR="0" marT="0" marB="69261" anchor="ctr"/>
                </a:tc>
                <a:extLst>
                  <a:ext uri="{0D108BD9-81ED-4DB2-BD59-A6C34878D82A}">
                    <a16:rowId xmlns:a16="http://schemas.microsoft.com/office/drawing/2014/main" val="2982491726"/>
                  </a:ext>
                </a:extLst>
              </a:tr>
              <a:tr h="778763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Product Details Page</a:t>
                      </a: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0" marR="0" marT="0" marB="69261" anchor="ctr"/>
                </a:tc>
                <a:tc>
                  <a:txBody>
                    <a:bodyPr/>
                    <a:lstStyle/>
                    <a:p>
                      <a:pPr marL="742950" lvl="1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Tejas Pabbu</a:t>
                      </a:r>
                    </a:p>
                    <a:p>
                      <a:pPr marL="742950" lvl="1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Hiteshkumar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Gupta</a:t>
                      </a:r>
                    </a:p>
                    <a:p>
                      <a:pPr marL="742950" lvl="1" indent="-28575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Mayursinh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Sarvaiya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69261" anchor="ctr"/>
                </a:tc>
                <a:extLst>
                  <a:ext uri="{0D108BD9-81ED-4DB2-BD59-A6C34878D82A}">
                    <a16:rowId xmlns:a16="http://schemas.microsoft.com/office/drawing/2014/main" val="3330679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94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007B2-B15A-6BD8-CAD4-E15CA0A94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Georgia Pro"/>
              </a:rPr>
              <a:t>Detailed Story Point Stats</a:t>
            </a:r>
            <a:endParaRPr lang="en-US" sz="3200" kern="1200">
              <a:solidFill>
                <a:schemeClr val="bg1"/>
              </a:solidFill>
              <a:latin typeface="Georgia Pr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3ACF3-C36E-5C38-1B5B-92829EA08923}"/>
              </a:ext>
            </a:extLst>
          </p:cNvPr>
          <p:cNvSpPr txBox="1"/>
          <p:nvPr/>
        </p:nvSpPr>
        <p:spPr>
          <a:xfrm>
            <a:off x="523875" y="1968500"/>
            <a:ext cx="115379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baseline="-250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3EEE98-3CC2-F67F-902E-21E63B84C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71873"/>
              </p:ext>
            </p:extLst>
          </p:nvPr>
        </p:nvGraphicFramePr>
        <p:xfrm>
          <a:off x="139816" y="1517009"/>
          <a:ext cx="11905218" cy="507210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1879">
                  <a:extLst>
                    <a:ext uri="{9D8B030D-6E8A-4147-A177-3AD203B41FA5}">
                      <a16:colId xmlns:a16="http://schemas.microsoft.com/office/drawing/2014/main" val="3227804290"/>
                    </a:ext>
                  </a:extLst>
                </a:gridCol>
                <a:gridCol w="2867373">
                  <a:extLst>
                    <a:ext uri="{9D8B030D-6E8A-4147-A177-3AD203B41FA5}">
                      <a16:colId xmlns:a16="http://schemas.microsoft.com/office/drawing/2014/main" val="2832388696"/>
                    </a:ext>
                  </a:extLst>
                </a:gridCol>
                <a:gridCol w="2116319">
                  <a:extLst>
                    <a:ext uri="{9D8B030D-6E8A-4147-A177-3AD203B41FA5}">
                      <a16:colId xmlns:a16="http://schemas.microsoft.com/office/drawing/2014/main" val="3824610079"/>
                    </a:ext>
                  </a:extLst>
                </a:gridCol>
                <a:gridCol w="5739647">
                  <a:extLst>
                    <a:ext uri="{9D8B030D-6E8A-4147-A177-3AD203B41FA5}">
                      <a16:colId xmlns:a16="http://schemas.microsoft.com/office/drawing/2014/main" val="2071995286"/>
                    </a:ext>
                  </a:extLst>
                </a:gridCol>
              </a:tblGrid>
              <a:tr h="692091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Sno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7064" marR="117064" marT="117064" marB="117064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User Story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7064" marR="117064" marT="117064" marB="117064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Story Points </a:t>
                      </a:r>
                      <a:r>
                        <a:rPr lang="en-US" sz="1000" b="1" kern="1200" cap="all" spc="6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aLLOCATION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7064" marR="117064" marT="117064" marB="117064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cap="all" spc="6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Contributors</a:t>
                      </a:r>
                      <a:endParaRPr lang="en-US" sz="1000" b="1" cap="all" spc="6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117064" marR="117064" marT="117064" marB="117064" anchor="ctr"/>
                </a:tc>
                <a:extLst>
                  <a:ext uri="{0D108BD9-81ED-4DB2-BD59-A6C34878D82A}">
                    <a16:rowId xmlns:a16="http://schemas.microsoft.com/office/drawing/2014/main" val="2685513355"/>
                  </a:ext>
                </a:extLst>
              </a:tr>
              <a:tr h="620602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7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 Managing Wishlist Items</a:t>
                      </a: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6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742950" lvl="1" indent="-285750" algn="just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Mayursinh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Sarvaiya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marL="742950" lvl="1" indent="-285750" algn="just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Tejas Pabbu</a:t>
                      </a: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317381197"/>
                  </a:ext>
                </a:extLst>
              </a:tr>
              <a:tr h="1396353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8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 View Completed Order Details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Mayursinh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Sarvaiya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Balaji Sukumaran</a:t>
                      </a: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Tejas Pabbu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Shubham Dipakkumar Jethva</a:t>
                      </a: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Hiteshkumar Gupta</a:t>
                      </a: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1354142492"/>
                  </a:ext>
                </a:extLst>
              </a:tr>
              <a:tr h="942838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9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Checkout Popup</a:t>
                      </a: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Mayursinh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Sarvaiya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Balaji Sukumaran</a:t>
                      </a: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Tejas Pabbu</a:t>
                      </a: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2916740486"/>
                  </a:ext>
                </a:extLst>
              </a:tr>
              <a:tr h="763818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10</a:t>
                      </a: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Product Checkout</a:t>
                      </a: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Mayursinh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Sarvaiya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Balaji Sukumaran</a:t>
                      </a: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2845855100"/>
                  </a:ext>
                </a:extLst>
              </a:tr>
              <a:tr h="656405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Home Page</a:t>
                      </a: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0" marR="0" marT="0" marB="78042" anchor="ctr"/>
                </a:tc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Mayursinh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Sarvaiya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  <a:p>
                      <a:pPr marL="742950" lvl="1" indent="-285750" algn="l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78042" anchor="ctr"/>
                </a:tc>
                <a:extLst>
                  <a:ext uri="{0D108BD9-81ED-4DB2-BD59-A6C34878D82A}">
                    <a16:rowId xmlns:a16="http://schemas.microsoft.com/office/drawing/2014/main" val="301216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20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Development Team Members</vt:lpstr>
      <vt:lpstr>RentX</vt:lpstr>
      <vt:lpstr>Dashboard Stats</vt:lpstr>
      <vt:lpstr>User Story Dashboard </vt:lpstr>
      <vt:lpstr>Meeting Statistics</vt:lpstr>
      <vt:lpstr>Meeting Statistics</vt:lpstr>
      <vt:lpstr>Detailed Story Point Stats</vt:lpstr>
      <vt:lpstr>Detailed Story Point Stats</vt:lpstr>
      <vt:lpstr>Beyond User stories</vt:lpstr>
      <vt:lpstr>Contribution Stats</vt:lpstr>
      <vt:lpstr>Project Demo</vt:lpstr>
      <vt:lpstr>Project Status</vt:lpstr>
      <vt:lpstr>Hurdles Encountered</vt:lpstr>
      <vt:lpstr>Learnings from project</vt:lpstr>
      <vt:lpstr>Future Enhancement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Tejas</dc:creator>
  <cp:revision>29</cp:revision>
  <dcterms:created xsi:type="dcterms:W3CDTF">2023-11-20T23:26:34Z</dcterms:created>
  <dcterms:modified xsi:type="dcterms:W3CDTF">2023-11-27T00:35:03Z</dcterms:modified>
</cp:coreProperties>
</file>